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Montserrat Bold" charset="1" panose="00000800000000000000"/>
      <p:regular r:id="rId25"/>
    </p:embeddedFont>
    <p:embeddedFont>
      <p:font typeface="Montserrat" charset="1" panose="00000500000000000000"/>
      <p:regular r:id="rId26"/>
    </p:embeddedFont>
    <p:embeddedFont>
      <p:font typeface="Montserrat Medium" charset="1" panose="00000600000000000000"/>
      <p:regular r:id="rId27"/>
    </p:embeddedFont>
    <p:embeddedFont>
      <p:font typeface="Arimo" charset="1" panose="020B0604020202020204"/>
      <p:regular r:id="rId28"/>
    </p:embeddedFont>
    <p:embeddedFont>
      <p:font typeface="Poppins" charset="1" panose="00000500000000000000"/>
      <p:regular r:id="rId29"/>
    </p:embeddedFont>
    <p:embeddedFont>
      <p:font typeface="Open Sans Extra Bold" charset="1" panose="020B0906030804020204"/>
      <p:regular r:id="rId30"/>
    </p:embeddedFont>
    <p:embeddedFont>
      <p:font typeface="Poppins Bold" charset="1" panose="000008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6000" y="581300"/>
            <a:ext cx="4693742" cy="928700"/>
          </a:xfrm>
          <a:custGeom>
            <a:avLst/>
            <a:gdLst/>
            <a:ahLst/>
            <a:cxnLst/>
            <a:rect r="r" b="b" t="t" l="l"/>
            <a:pathLst>
              <a:path h="928700" w="4693742">
                <a:moveTo>
                  <a:pt x="0" y="0"/>
                </a:moveTo>
                <a:lnTo>
                  <a:pt x="4693742" y="0"/>
                </a:lnTo>
                <a:lnTo>
                  <a:pt x="4693742" y="928700"/>
                </a:lnTo>
                <a:lnTo>
                  <a:pt x="0" y="928700"/>
                </a:lnTo>
                <a:lnTo>
                  <a:pt x="0" y="0"/>
                </a:lnTo>
                <a:close/>
              </a:path>
            </a:pathLst>
          </a:custGeom>
          <a:blipFill>
            <a:blip r:embed="rId2"/>
            <a:stretch>
              <a:fillRect l="0" t="0" r="0" b="0"/>
            </a:stretch>
          </a:blipFill>
        </p:spPr>
      </p:sp>
      <p:sp>
        <p:nvSpPr>
          <p:cNvPr name="Freeform 3" id="3"/>
          <p:cNvSpPr/>
          <p:nvPr/>
        </p:nvSpPr>
        <p:spPr>
          <a:xfrm flipH="false" flipV="false" rot="0">
            <a:off x="1633791" y="6256339"/>
            <a:ext cx="2344331" cy="2984681"/>
          </a:xfrm>
          <a:custGeom>
            <a:avLst/>
            <a:gdLst/>
            <a:ahLst/>
            <a:cxnLst/>
            <a:rect r="r" b="b" t="t" l="l"/>
            <a:pathLst>
              <a:path h="2984681" w="2344331">
                <a:moveTo>
                  <a:pt x="0" y="0"/>
                </a:moveTo>
                <a:lnTo>
                  <a:pt x="2344331" y="0"/>
                </a:lnTo>
                <a:lnTo>
                  <a:pt x="2344331" y="2984681"/>
                </a:lnTo>
                <a:lnTo>
                  <a:pt x="0" y="298468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519742" y="6275159"/>
            <a:ext cx="2965862" cy="2965862"/>
          </a:xfrm>
          <a:custGeom>
            <a:avLst/>
            <a:gdLst/>
            <a:ahLst/>
            <a:cxnLst/>
            <a:rect r="r" b="b" t="t" l="l"/>
            <a:pathLst>
              <a:path h="2965862" w="2965862">
                <a:moveTo>
                  <a:pt x="0" y="0"/>
                </a:moveTo>
                <a:lnTo>
                  <a:pt x="2965862" y="0"/>
                </a:lnTo>
                <a:lnTo>
                  <a:pt x="2965862" y="2965861"/>
                </a:lnTo>
                <a:lnTo>
                  <a:pt x="0" y="2965861"/>
                </a:lnTo>
                <a:lnTo>
                  <a:pt x="0" y="0"/>
                </a:lnTo>
                <a:close/>
              </a:path>
            </a:pathLst>
          </a:custGeom>
          <a:blipFill>
            <a:blip r:embed="rId5"/>
            <a:stretch>
              <a:fillRect l="0" t="0" r="0" b="0"/>
            </a:stretch>
          </a:blipFill>
        </p:spPr>
      </p:sp>
      <p:sp>
        <p:nvSpPr>
          <p:cNvPr name="TextBox 5" id="5"/>
          <p:cNvSpPr txBox="true"/>
          <p:nvPr/>
        </p:nvSpPr>
        <p:spPr>
          <a:xfrm rot="0">
            <a:off x="730323" y="2415025"/>
            <a:ext cx="12894150" cy="2428875"/>
          </a:xfrm>
          <a:prstGeom prst="rect">
            <a:avLst/>
          </a:prstGeom>
        </p:spPr>
        <p:txBody>
          <a:bodyPr anchor="t" rtlCol="false" tIns="0" lIns="0" bIns="0" rIns="0">
            <a:spAutoFit/>
          </a:bodyPr>
          <a:lstStyle/>
          <a:p>
            <a:pPr algn="l">
              <a:lnSpc>
                <a:spcPts val="9600"/>
              </a:lnSpc>
            </a:pPr>
            <a:r>
              <a:rPr lang="en-US" sz="8000" b="true">
                <a:solidFill>
                  <a:srgbClr val="000000"/>
                </a:solidFill>
                <a:latin typeface="Montserrat Bold"/>
                <a:ea typeface="Montserrat Bold"/>
                <a:cs typeface="Montserrat Bold"/>
                <a:sym typeface="Montserrat Bold"/>
              </a:rPr>
              <a:t>Platform Engineering : </a:t>
            </a:r>
          </a:p>
          <a:p>
            <a:pPr algn="l">
              <a:lnSpc>
                <a:spcPts val="9600"/>
              </a:lnSpc>
            </a:pPr>
            <a:r>
              <a:rPr lang="en-US" b="true" sz="8000">
                <a:solidFill>
                  <a:srgbClr val="000000"/>
                </a:solidFill>
                <a:latin typeface="Montserrat Bold"/>
                <a:ea typeface="Montserrat Bold"/>
                <a:cs typeface="Montserrat Bold"/>
                <a:sym typeface="Montserrat Bold"/>
              </a:rPr>
              <a:t>Backstage &amp; Crossplane</a:t>
            </a:r>
          </a:p>
        </p:txBody>
      </p:sp>
      <p:sp>
        <p:nvSpPr>
          <p:cNvPr name="TextBox 6" id="6"/>
          <p:cNvSpPr txBox="true"/>
          <p:nvPr/>
        </p:nvSpPr>
        <p:spPr>
          <a:xfrm rot="0">
            <a:off x="12577784" y="6806430"/>
            <a:ext cx="5477622" cy="2434590"/>
          </a:xfrm>
          <a:prstGeom prst="rect">
            <a:avLst/>
          </a:prstGeom>
        </p:spPr>
        <p:txBody>
          <a:bodyPr anchor="t" rtlCol="false" tIns="0" lIns="0" bIns="0" rIns="0">
            <a:spAutoFit/>
          </a:bodyPr>
          <a:lstStyle/>
          <a:p>
            <a:pPr algn="l">
              <a:lnSpc>
                <a:spcPts val="3299"/>
              </a:lnSpc>
            </a:pPr>
            <a:r>
              <a:rPr lang="en-US" sz="2199" b="true">
                <a:solidFill>
                  <a:srgbClr val="000000"/>
                </a:solidFill>
                <a:latin typeface="Montserrat Bold"/>
                <a:ea typeface="Montserrat Bold"/>
                <a:cs typeface="Montserrat Bold"/>
                <a:sym typeface="Montserrat Bold"/>
              </a:rPr>
              <a:t>Chidambaram K</a:t>
            </a:r>
          </a:p>
          <a:p>
            <a:pPr algn="l">
              <a:lnSpc>
                <a:spcPts val="2999"/>
              </a:lnSpc>
            </a:pPr>
            <a:r>
              <a:rPr lang="en-US" sz="1999">
                <a:solidFill>
                  <a:srgbClr val="000000"/>
                </a:solidFill>
                <a:latin typeface="Montserrat"/>
                <a:ea typeface="Montserrat"/>
                <a:cs typeface="Montserrat"/>
                <a:sym typeface="Montserrat"/>
              </a:rPr>
              <a:t>Senior Engineer, Presidio</a:t>
            </a:r>
          </a:p>
          <a:p>
            <a:pPr algn="l">
              <a:lnSpc>
                <a:spcPts val="4199"/>
              </a:lnSpc>
            </a:pPr>
          </a:p>
          <a:p>
            <a:pPr algn="l">
              <a:lnSpc>
                <a:spcPts val="3299"/>
              </a:lnSpc>
            </a:pPr>
            <a:r>
              <a:rPr lang="en-US" b="true" sz="2199">
                <a:solidFill>
                  <a:srgbClr val="000000"/>
                </a:solidFill>
                <a:latin typeface="Montserrat Bold"/>
                <a:ea typeface="Montserrat Bold"/>
                <a:cs typeface="Montserrat Bold"/>
                <a:sym typeface="Montserrat Bold"/>
              </a:rPr>
              <a:t>Chandra Mohan S</a:t>
            </a:r>
          </a:p>
          <a:p>
            <a:pPr algn="l">
              <a:lnSpc>
                <a:spcPts val="2999"/>
              </a:lnSpc>
            </a:pPr>
            <a:r>
              <a:rPr lang="en-US" b="true" sz="1999">
                <a:solidFill>
                  <a:srgbClr val="000000"/>
                </a:solidFill>
                <a:latin typeface="Montserrat Medium"/>
                <a:ea typeface="Montserrat Medium"/>
                <a:cs typeface="Montserrat Medium"/>
                <a:sym typeface="Montserrat Medium"/>
              </a:rPr>
              <a:t>Associate Engineer, Presidio</a:t>
            </a:r>
          </a:p>
          <a:p>
            <a:pPr algn="l">
              <a:lnSpc>
                <a:spcPts val="299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656283" y="-2445901"/>
            <a:ext cx="15178802" cy="15178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1847D"/>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6007842" y="-1797460"/>
            <a:ext cx="13881919" cy="1388191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847D"/>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3399437"/>
            <a:ext cx="6033363" cy="799078"/>
          </a:xfrm>
          <a:prstGeom prst="rect">
            <a:avLst/>
          </a:prstGeom>
        </p:spPr>
        <p:txBody>
          <a:bodyPr anchor="t" rtlCol="false" tIns="0" lIns="0" bIns="0" rIns="0">
            <a:spAutoFit/>
          </a:bodyPr>
          <a:lstStyle/>
          <a:p>
            <a:pPr algn="l" marL="0" indent="0" lvl="0">
              <a:lnSpc>
                <a:spcPts val="6553"/>
              </a:lnSpc>
              <a:spcBef>
                <a:spcPct val="0"/>
              </a:spcBef>
            </a:pPr>
            <a:r>
              <a:rPr lang="en-US" sz="4680">
                <a:solidFill>
                  <a:srgbClr val="FDFDFD"/>
                </a:solidFill>
                <a:latin typeface="Open Sans Extra Bold"/>
                <a:ea typeface="Open Sans Extra Bold"/>
                <a:cs typeface="Open Sans Extra Bold"/>
                <a:sym typeface="Open Sans Extra Bold"/>
              </a:rPr>
              <a:t>Backstage Benefits </a:t>
            </a:r>
          </a:p>
        </p:txBody>
      </p:sp>
      <p:sp>
        <p:nvSpPr>
          <p:cNvPr name="Freeform 9" id="9"/>
          <p:cNvSpPr/>
          <p:nvPr/>
        </p:nvSpPr>
        <p:spPr>
          <a:xfrm flipH="false" flipV="false" rot="0">
            <a:off x="8667576" y="2666923"/>
            <a:ext cx="1424256" cy="1424256"/>
          </a:xfrm>
          <a:custGeom>
            <a:avLst/>
            <a:gdLst/>
            <a:ahLst/>
            <a:cxnLst/>
            <a:rect r="r" b="b" t="t" l="l"/>
            <a:pathLst>
              <a:path h="1424256" w="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0" id="10"/>
          <p:cNvSpPr txBox="true"/>
          <p:nvPr/>
        </p:nvSpPr>
        <p:spPr>
          <a:xfrm rot="0">
            <a:off x="10234707" y="2619298"/>
            <a:ext cx="6562154" cy="1110428"/>
          </a:xfrm>
          <a:prstGeom prst="rect">
            <a:avLst/>
          </a:prstGeom>
        </p:spPr>
        <p:txBody>
          <a:bodyPr anchor="t" rtlCol="false" tIns="0" lIns="0" bIns="0" rIns="0">
            <a:spAutoFit/>
          </a:bodyPr>
          <a:lstStyle/>
          <a:p>
            <a:pPr algn="l">
              <a:lnSpc>
                <a:spcPts val="2495"/>
              </a:lnSpc>
            </a:pPr>
          </a:p>
          <a:p>
            <a:pPr algn="l">
              <a:lnSpc>
                <a:spcPts val="3195"/>
              </a:lnSpc>
            </a:pPr>
            <a:r>
              <a:rPr lang="en-US" sz="2282" spc="-45">
                <a:solidFill>
                  <a:srgbClr val="145DA0"/>
                </a:solidFill>
                <a:latin typeface="Poppins"/>
                <a:ea typeface="Poppins"/>
                <a:cs typeface="Poppins"/>
                <a:sym typeface="Poppins"/>
              </a:rPr>
              <a:t>Provides a central place to manage all projects and documentation</a:t>
            </a:r>
          </a:p>
        </p:txBody>
      </p:sp>
      <p:sp>
        <p:nvSpPr>
          <p:cNvPr name="TextBox 11" id="11"/>
          <p:cNvSpPr txBox="true"/>
          <p:nvPr/>
        </p:nvSpPr>
        <p:spPr>
          <a:xfrm rot="0">
            <a:off x="8812634" y="2940135"/>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ea typeface="Open Sans Extra Bold"/>
                <a:cs typeface="Open Sans Extra Bold"/>
                <a:sym typeface="Open Sans Extra Bold"/>
              </a:rPr>
              <a:t>02</a:t>
            </a:r>
          </a:p>
        </p:txBody>
      </p:sp>
      <p:sp>
        <p:nvSpPr>
          <p:cNvPr name="Freeform 12" id="12"/>
          <p:cNvSpPr/>
          <p:nvPr/>
        </p:nvSpPr>
        <p:spPr>
          <a:xfrm flipH="false" flipV="false" rot="0">
            <a:off x="8859414" y="4633868"/>
            <a:ext cx="1424256" cy="1424256"/>
          </a:xfrm>
          <a:custGeom>
            <a:avLst/>
            <a:gdLst/>
            <a:ahLst/>
            <a:cxnLst/>
            <a:rect r="r" b="b" t="t" l="l"/>
            <a:pathLst>
              <a:path h="1424256" w="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3" id="13"/>
          <p:cNvSpPr txBox="true"/>
          <p:nvPr/>
        </p:nvSpPr>
        <p:spPr>
          <a:xfrm rot="0">
            <a:off x="10403759" y="4916605"/>
            <a:ext cx="6036255" cy="1208913"/>
          </a:xfrm>
          <a:prstGeom prst="rect">
            <a:avLst/>
          </a:prstGeom>
        </p:spPr>
        <p:txBody>
          <a:bodyPr anchor="t" rtlCol="false" tIns="0" lIns="0" bIns="0" rIns="0">
            <a:spAutoFit/>
          </a:bodyPr>
          <a:lstStyle/>
          <a:p>
            <a:pPr algn="l">
              <a:lnSpc>
                <a:spcPts val="3191"/>
              </a:lnSpc>
            </a:pPr>
            <a:r>
              <a:rPr lang="en-US" sz="2279" spc="-45">
                <a:solidFill>
                  <a:srgbClr val="145DA0"/>
                </a:solidFill>
                <a:latin typeface="Poppins"/>
                <a:ea typeface="Poppins"/>
                <a:cs typeface="Poppins"/>
                <a:sym typeface="Poppins"/>
              </a:rPr>
              <a:t>F</a:t>
            </a:r>
            <a:r>
              <a:rPr lang="en-US" sz="2279" spc="-45" strike="noStrike" u="none">
                <a:solidFill>
                  <a:srgbClr val="145DA0"/>
                </a:solidFill>
                <a:latin typeface="Poppins"/>
                <a:ea typeface="Poppins"/>
                <a:cs typeface="Poppins"/>
                <a:sym typeface="Poppins"/>
              </a:rPr>
              <a:t>ast and simple to build software components in a standardized way.</a:t>
            </a:r>
          </a:p>
          <a:p>
            <a:pPr algn="l">
              <a:lnSpc>
                <a:spcPts val="3191"/>
              </a:lnSpc>
            </a:pPr>
          </a:p>
        </p:txBody>
      </p:sp>
      <p:sp>
        <p:nvSpPr>
          <p:cNvPr name="TextBox 14" id="14"/>
          <p:cNvSpPr txBox="true"/>
          <p:nvPr/>
        </p:nvSpPr>
        <p:spPr>
          <a:xfrm rot="0">
            <a:off x="9004472" y="4907080"/>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ea typeface="Open Sans Extra Bold"/>
                <a:cs typeface="Open Sans Extra Bold"/>
                <a:sym typeface="Open Sans Extra Bold"/>
              </a:rPr>
              <a:t>03</a:t>
            </a:r>
          </a:p>
        </p:txBody>
      </p:sp>
      <p:sp>
        <p:nvSpPr>
          <p:cNvPr name="Freeform 15" id="15"/>
          <p:cNvSpPr/>
          <p:nvPr/>
        </p:nvSpPr>
        <p:spPr>
          <a:xfrm flipH="false" flipV="false" rot="0">
            <a:off x="8522518" y="6591524"/>
            <a:ext cx="1424256" cy="1424256"/>
          </a:xfrm>
          <a:custGeom>
            <a:avLst/>
            <a:gdLst/>
            <a:ahLst/>
            <a:cxnLst/>
            <a:rect r="r" b="b" t="t" l="l"/>
            <a:pathLst>
              <a:path h="1424256" w="1424256">
                <a:moveTo>
                  <a:pt x="0" y="0"/>
                </a:moveTo>
                <a:lnTo>
                  <a:pt x="1424256" y="0"/>
                </a:lnTo>
                <a:lnTo>
                  <a:pt x="1424256" y="1424255"/>
                </a:lnTo>
                <a:lnTo>
                  <a:pt x="0" y="14242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6" id="16"/>
          <p:cNvSpPr txBox="true"/>
          <p:nvPr/>
        </p:nvSpPr>
        <p:spPr>
          <a:xfrm rot="0">
            <a:off x="10070599" y="7015506"/>
            <a:ext cx="5768345" cy="808863"/>
          </a:xfrm>
          <a:prstGeom prst="rect">
            <a:avLst/>
          </a:prstGeom>
        </p:spPr>
        <p:txBody>
          <a:bodyPr anchor="t" rtlCol="false" tIns="0" lIns="0" bIns="0" rIns="0">
            <a:spAutoFit/>
          </a:bodyPr>
          <a:lstStyle/>
          <a:p>
            <a:pPr algn="l">
              <a:lnSpc>
                <a:spcPts val="3191"/>
              </a:lnSpc>
            </a:pPr>
            <a:r>
              <a:rPr lang="en-US" sz="2279" spc="-45">
                <a:solidFill>
                  <a:srgbClr val="145DA0"/>
                </a:solidFill>
                <a:latin typeface="Poppins"/>
                <a:ea typeface="Poppins"/>
                <a:cs typeface="Poppins"/>
                <a:sym typeface="Poppins"/>
              </a:rPr>
              <a:t>I</a:t>
            </a:r>
            <a:r>
              <a:rPr lang="en-US" sz="2279" spc="-45" strike="noStrike" u="none">
                <a:solidFill>
                  <a:srgbClr val="145DA0"/>
                </a:solidFill>
                <a:latin typeface="Poppins"/>
                <a:ea typeface="Poppins"/>
                <a:cs typeface="Poppins"/>
                <a:sym typeface="Poppins"/>
              </a:rPr>
              <a:t>t enables extensibility and scalability</a:t>
            </a:r>
          </a:p>
          <a:p>
            <a:pPr algn="l">
              <a:lnSpc>
                <a:spcPts val="3191"/>
              </a:lnSpc>
            </a:pPr>
          </a:p>
        </p:txBody>
      </p:sp>
      <p:sp>
        <p:nvSpPr>
          <p:cNvPr name="TextBox 17" id="17"/>
          <p:cNvSpPr txBox="true"/>
          <p:nvPr/>
        </p:nvSpPr>
        <p:spPr>
          <a:xfrm rot="0">
            <a:off x="8667576" y="6864736"/>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ea typeface="Open Sans Extra Bold"/>
                <a:cs typeface="Open Sans Extra Bold"/>
                <a:sym typeface="Open Sans Extra Bold"/>
              </a:rPr>
              <a:t>04</a:t>
            </a:r>
          </a:p>
        </p:txBody>
      </p:sp>
      <p:sp>
        <p:nvSpPr>
          <p:cNvPr name="Freeform 18" id="18"/>
          <p:cNvSpPr/>
          <p:nvPr/>
        </p:nvSpPr>
        <p:spPr>
          <a:xfrm flipH="false" flipV="false" rot="0">
            <a:off x="7851314" y="8441460"/>
            <a:ext cx="1424256" cy="1424256"/>
          </a:xfrm>
          <a:custGeom>
            <a:avLst/>
            <a:gdLst/>
            <a:ahLst/>
            <a:cxnLst/>
            <a:rect r="r" b="b" t="t" l="l"/>
            <a:pathLst>
              <a:path h="1424256" w="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9" id="19"/>
          <p:cNvSpPr txBox="true"/>
          <p:nvPr/>
        </p:nvSpPr>
        <p:spPr>
          <a:xfrm rot="0">
            <a:off x="9399395" y="8277987"/>
            <a:ext cx="7496452" cy="2009013"/>
          </a:xfrm>
          <a:prstGeom prst="rect">
            <a:avLst/>
          </a:prstGeom>
        </p:spPr>
        <p:txBody>
          <a:bodyPr anchor="t" rtlCol="false" tIns="0" lIns="0" bIns="0" rIns="0">
            <a:spAutoFit/>
          </a:bodyPr>
          <a:lstStyle/>
          <a:p>
            <a:pPr algn="l">
              <a:lnSpc>
                <a:spcPts val="3191"/>
              </a:lnSpc>
            </a:pPr>
            <a:r>
              <a:rPr lang="en-US" sz="2279" spc="-45">
                <a:solidFill>
                  <a:srgbClr val="145DA0"/>
                </a:solidFill>
                <a:latin typeface="Poppins"/>
                <a:ea typeface="Poppins"/>
                <a:cs typeface="Poppins"/>
                <a:sym typeface="Poppins"/>
              </a:rPr>
              <a:t>I</a:t>
            </a:r>
            <a:r>
              <a:rPr lang="en-US" sz="2279" spc="-45" strike="noStrike" u="none">
                <a:solidFill>
                  <a:srgbClr val="145DA0"/>
                </a:solidFill>
                <a:latin typeface="Poppins"/>
                <a:ea typeface="Poppins"/>
                <a:cs typeface="Poppins"/>
                <a:sym typeface="Poppins"/>
              </a:rPr>
              <a:t>t’s a single, consistent experience that ties all your infrastructure tooling, resources, standards, owners, contributors, and administrators together in one place.</a:t>
            </a:r>
          </a:p>
          <a:p>
            <a:pPr algn="l">
              <a:lnSpc>
                <a:spcPts val="3191"/>
              </a:lnSpc>
            </a:pPr>
          </a:p>
        </p:txBody>
      </p:sp>
      <p:sp>
        <p:nvSpPr>
          <p:cNvPr name="TextBox 20" id="20"/>
          <p:cNvSpPr txBox="true"/>
          <p:nvPr/>
        </p:nvSpPr>
        <p:spPr>
          <a:xfrm rot="0">
            <a:off x="7996372" y="8714672"/>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ea typeface="Open Sans Extra Bold"/>
                <a:cs typeface="Open Sans Extra Bold"/>
                <a:sym typeface="Open Sans Extra Bold"/>
              </a:rPr>
              <a:t>05</a:t>
            </a:r>
          </a:p>
        </p:txBody>
      </p:sp>
      <p:grpSp>
        <p:nvGrpSpPr>
          <p:cNvPr name="Group 21" id="21"/>
          <p:cNvGrpSpPr/>
          <p:nvPr/>
        </p:nvGrpSpPr>
        <p:grpSpPr>
          <a:xfrm rot="0">
            <a:off x="7477707" y="1554024"/>
            <a:ext cx="373607" cy="373607"/>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31847D"/>
              </a:solidFill>
              <a:prstDash val="solid"/>
              <a:miter/>
            </a:ln>
          </p:spPr>
        </p:sp>
        <p:sp>
          <p:nvSpPr>
            <p:cNvPr name="TextBox 23" id="2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4" id="24"/>
          <p:cNvGrpSpPr/>
          <p:nvPr/>
        </p:nvGrpSpPr>
        <p:grpSpPr>
          <a:xfrm rot="0">
            <a:off x="8107166" y="3192247"/>
            <a:ext cx="373607" cy="373607"/>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31847D"/>
              </a:solidFill>
              <a:prstDash val="solid"/>
              <a:miter/>
            </a:ln>
          </p:spPr>
        </p:sp>
        <p:sp>
          <p:nvSpPr>
            <p:cNvPr name="TextBox 26" id="2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7" id="27"/>
          <p:cNvGrpSpPr/>
          <p:nvPr/>
        </p:nvGrpSpPr>
        <p:grpSpPr>
          <a:xfrm rot="0">
            <a:off x="7996372" y="7116848"/>
            <a:ext cx="373607" cy="373607"/>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31847D"/>
              </a:solidFill>
              <a:prstDash val="solid"/>
              <a:miter/>
            </a:ln>
          </p:spPr>
        </p:sp>
        <p:sp>
          <p:nvSpPr>
            <p:cNvPr name="TextBox 29" id="29"/>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0" id="30"/>
          <p:cNvGrpSpPr/>
          <p:nvPr/>
        </p:nvGrpSpPr>
        <p:grpSpPr>
          <a:xfrm rot="0">
            <a:off x="8293969" y="5159192"/>
            <a:ext cx="373607" cy="373607"/>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31847D"/>
              </a:solidFill>
              <a:prstDash val="solid"/>
              <a:miter/>
            </a:ln>
          </p:spPr>
        </p:sp>
        <p:sp>
          <p:nvSpPr>
            <p:cNvPr name="TextBox 32" id="3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3" id="33"/>
          <p:cNvGrpSpPr/>
          <p:nvPr/>
        </p:nvGrpSpPr>
        <p:grpSpPr>
          <a:xfrm rot="0">
            <a:off x="7211007" y="8884693"/>
            <a:ext cx="373607" cy="37360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31847D"/>
              </a:solidFill>
              <a:prstDash val="solid"/>
              <a:miter/>
            </a:ln>
          </p:spPr>
        </p:sp>
        <p:sp>
          <p:nvSpPr>
            <p:cNvPr name="TextBox 35" id="3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36" id="36"/>
          <p:cNvSpPr/>
          <p:nvPr/>
        </p:nvSpPr>
        <p:spPr>
          <a:xfrm flipH="false" flipV="false" rot="0">
            <a:off x="8167565" y="1028700"/>
            <a:ext cx="1424256" cy="1424256"/>
          </a:xfrm>
          <a:custGeom>
            <a:avLst/>
            <a:gdLst/>
            <a:ahLst/>
            <a:cxnLst/>
            <a:rect r="r" b="b" t="t" l="l"/>
            <a:pathLst>
              <a:path h="1424256" w="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7" id="37"/>
          <p:cNvSpPr txBox="true"/>
          <p:nvPr/>
        </p:nvSpPr>
        <p:spPr>
          <a:xfrm rot="0">
            <a:off x="9673694" y="981075"/>
            <a:ext cx="6562154" cy="1510478"/>
          </a:xfrm>
          <a:prstGeom prst="rect">
            <a:avLst/>
          </a:prstGeom>
        </p:spPr>
        <p:txBody>
          <a:bodyPr anchor="t" rtlCol="false" tIns="0" lIns="0" bIns="0" rIns="0">
            <a:spAutoFit/>
          </a:bodyPr>
          <a:lstStyle/>
          <a:p>
            <a:pPr algn="l">
              <a:lnSpc>
                <a:spcPts val="2495"/>
              </a:lnSpc>
            </a:pPr>
          </a:p>
          <a:p>
            <a:pPr algn="l">
              <a:lnSpc>
                <a:spcPts val="3195"/>
              </a:lnSpc>
            </a:pPr>
            <a:r>
              <a:rPr lang="en-US" sz="2282" spc="-45">
                <a:solidFill>
                  <a:srgbClr val="145DA0"/>
                </a:solidFill>
                <a:latin typeface="Poppins"/>
                <a:ea typeface="Poppins"/>
                <a:cs typeface="Poppins"/>
                <a:sym typeface="Poppins"/>
              </a:rPr>
              <a:t>I</a:t>
            </a:r>
            <a:r>
              <a:rPr lang="en-US" sz="2282" spc="-45">
                <a:solidFill>
                  <a:srgbClr val="145DA0"/>
                </a:solidFill>
                <a:latin typeface="Poppins"/>
                <a:ea typeface="Poppins"/>
                <a:cs typeface="Poppins"/>
                <a:sym typeface="Poppins"/>
              </a:rPr>
              <a:t>t helps maintain standards and best practices across the organization.</a:t>
            </a:r>
          </a:p>
          <a:p>
            <a:pPr algn="l">
              <a:lnSpc>
                <a:spcPts val="3195"/>
              </a:lnSpc>
            </a:pPr>
          </a:p>
        </p:txBody>
      </p:sp>
      <p:sp>
        <p:nvSpPr>
          <p:cNvPr name="TextBox 38" id="38"/>
          <p:cNvSpPr txBox="true"/>
          <p:nvPr/>
        </p:nvSpPr>
        <p:spPr>
          <a:xfrm rot="0">
            <a:off x="8312623" y="1301912"/>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ea typeface="Open Sans Extra Bold"/>
                <a:cs typeface="Open Sans Extra Bold"/>
                <a:sym typeface="Open Sans Extra Bold"/>
              </a:rPr>
              <a:t>01</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50"/>
            <a:ext cx="18288000" cy="10286950"/>
          </a:xfrm>
          <a:custGeom>
            <a:avLst/>
            <a:gdLst/>
            <a:ahLst/>
            <a:cxnLst/>
            <a:rect r="r" b="b" t="t" l="l"/>
            <a:pathLst>
              <a:path h="10286950" w="18288000">
                <a:moveTo>
                  <a:pt x="0" y="0"/>
                </a:moveTo>
                <a:lnTo>
                  <a:pt x="18288000" y="0"/>
                </a:lnTo>
                <a:lnTo>
                  <a:pt x="18288000" y="10286950"/>
                </a:lnTo>
                <a:lnTo>
                  <a:pt x="0" y="10286950"/>
                </a:lnTo>
                <a:lnTo>
                  <a:pt x="0" y="0"/>
                </a:lnTo>
                <a:close/>
              </a:path>
            </a:pathLst>
          </a:custGeom>
          <a:blipFill>
            <a:blip r:embed="rId2"/>
            <a:stretch>
              <a:fillRect l="0" t="0" r="0" b="0"/>
            </a:stretch>
          </a:blipFill>
        </p:spPr>
      </p:sp>
      <p:sp>
        <p:nvSpPr>
          <p:cNvPr name="TextBox 3" id="3"/>
          <p:cNvSpPr txBox="true"/>
          <p:nvPr/>
        </p:nvSpPr>
        <p:spPr>
          <a:xfrm rot="0">
            <a:off x="730345" y="3867857"/>
            <a:ext cx="14458950" cy="1209675"/>
          </a:xfrm>
          <a:prstGeom prst="rect">
            <a:avLst/>
          </a:prstGeom>
        </p:spPr>
        <p:txBody>
          <a:bodyPr anchor="t" rtlCol="false" tIns="0" lIns="0" bIns="0" rIns="0">
            <a:spAutoFit/>
          </a:bodyPr>
          <a:lstStyle/>
          <a:p>
            <a:pPr algn="l">
              <a:lnSpc>
                <a:spcPts val="9600"/>
              </a:lnSpc>
            </a:pPr>
            <a:r>
              <a:rPr lang="en-US" b="true" sz="8000">
                <a:solidFill>
                  <a:srgbClr val="FFFFFF"/>
                </a:solidFill>
                <a:latin typeface="Montserrat Bold"/>
                <a:ea typeface="Montserrat Bold"/>
                <a:cs typeface="Montserrat Bold"/>
                <a:sym typeface="Montserrat Bold"/>
              </a:rPr>
              <a:t>Crossplane</a:t>
            </a:r>
          </a:p>
        </p:txBody>
      </p:sp>
      <p:sp>
        <p:nvSpPr>
          <p:cNvPr name="TextBox 4" id="4"/>
          <p:cNvSpPr txBox="true"/>
          <p:nvPr/>
        </p:nvSpPr>
        <p:spPr>
          <a:xfrm rot="0">
            <a:off x="781775" y="5139775"/>
            <a:ext cx="8405550" cy="542925"/>
          </a:xfrm>
          <a:prstGeom prst="rect">
            <a:avLst/>
          </a:prstGeom>
        </p:spPr>
        <p:txBody>
          <a:bodyPr anchor="t" rtlCol="false" tIns="0" lIns="0" bIns="0" rIns="0">
            <a:spAutoFit/>
          </a:bodyPr>
          <a:lstStyle/>
          <a:p>
            <a:pPr algn="l">
              <a:lnSpc>
                <a:spcPts val="4320"/>
              </a:lnSpc>
            </a:pPr>
            <a:r>
              <a:rPr lang="en-US" b="true" sz="3600">
                <a:solidFill>
                  <a:srgbClr val="FFFFFF"/>
                </a:solidFill>
                <a:latin typeface="Montserrat Medium"/>
                <a:ea typeface="Montserrat Medium"/>
                <a:cs typeface="Montserrat Medium"/>
                <a:sym typeface="Montserrat Medium"/>
              </a:rPr>
              <a:t>universal control plane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FF66C4"/>
            </a:solidFill>
          </p:spPr>
        </p:sp>
      </p:grpSp>
      <p:sp>
        <p:nvSpPr>
          <p:cNvPr name="Freeform 4" id="4"/>
          <p:cNvSpPr/>
          <p:nvPr/>
        </p:nvSpPr>
        <p:spPr>
          <a:xfrm flipH="false" flipV="false" rot="0">
            <a:off x="2696004" y="4254414"/>
            <a:ext cx="12781691" cy="4715783"/>
          </a:xfrm>
          <a:custGeom>
            <a:avLst/>
            <a:gdLst/>
            <a:ahLst/>
            <a:cxnLst/>
            <a:rect r="r" b="b" t="t" l="l"/>
            <a:pathLst>
              <a:path h="4715783" w="12781691">
                <a:moveTo>
                  <a:pt x="0" y="0"/>
                </a:moveTo>
                <a:lnTo>
                  <a:pt x="12781692" y="0"/>
                </a:lnTo>
                <a:lnTo>
                  <a:pt x="12781692" y="4715783"/>
                </a:lnTo>
                <a:lnTo>
                  <a:pt x="0" y="4715783"/>
                </a:lnTo>
                <a:lnTo>
                  <a:pt x="0" y="0"/>
                </a:lnTo>
                <a:close/>
              </a:path>
            </a:pathLst>
          </a:custGeom>
          <a:blipFill>
            <a:blip r:embed="rId2"/>
            <a:stretch>
              <a:fillRect l="0" t="0" r="0" b="0"/>
            </a:stretch>
          </a:blipFill>
        </p:spPr>
      </p:sp>
      <p:sp>
        <p:nvSpPr>
          <p:cNvPr name="TextBox 5" id="5"/>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What Problem It Solves ?</a:t>
            </a:r>
          </a:p>
        </p:txBody>
      </p:sp>
      <p:sp>
        <p:nvSpPr>
          <p:cNvPr name="TextBox 6" id="6"/>
          <p:cNvSpPr txBox="true"/>
          <p:nvPr/>
        </p:nvSpPr>
        <p:spPr>
          <a:xfrm rot="0">
            <a:off x="914400" y="1830670"/>
            <a:ext cx="16344900" cy="1687966"/>
          </a:xfrm>
          <a:prstGeom prst="rect">
            <a:avLst/>
          </a:prstGeom>
        </p:spPr>
        <p:txBody>
          <a:bodyPr anchor="t" rtlCol="false" tIns="0" lIns="0" bIns="0" rIns="0">
            <a:spAutoFit/>
          </a:bodyPr>
          <a:lstStyle/>
          <a:p>
            <a:pPr algn="l" marL="506595" indent="-253298" lvl="1">
              <a:lnSpc>
                <a:spcPts val="3519"/>
              </a:lnSpc>
              <a:buFont typeface="Arial"/>
              <a:buChar char="•"/>
            </a:pPr>
            <a:r>
              <a:rPr lang="en-US" b="true" sz="2346">
                <a:solidFill>
                  <a:srgbClr val="000000"/>
                </a:solidFill>
                <a:latin typeface="Montserrat Medium"/>
                <a:ea typeface="Montserrat Medium"/>
                <a:cs typeface="Montserrat Medium"/>
                <a:sym typeface="Montserrat Medium"/>
              </a:rPr>
              <a:t>Manage b</a:t>
            </a:r>
            <a:r>
              <a:rPr lang="en-US" b="true" sz="2346">
                <a:solidFill>
                  <a:srgbClr val="000000"/>
                </a:solidFill>
                <a:latin typeface="Montserrat Medium"/>
                <a:ea typeface="Montserrat Medium"/>
                <a:cs typeface="Montserrat Medium"/>
                <a:sym typeface="Montserrat Medium"/>
              </a:rPr>
              <a:t>oth applications and infrastructure using Kubernetes-native APIs.​</a:t>
            </a:r>
          </a:p>
          <a:p>
            <a:pPr algn="l">
              <a:lnSpc>
                <a:spcPts val="3519"/>
              </a:lnSpc>
            </a:pPr>
          </a:p>
          <a:p>
            <a:pPr algn="l" marL="506595" indent="-253298" lvl="1">
              <a:lnSpc>
                <a:spcPts val="3519"/>
              </a:lnSpc>
              <a:spcBef>
                <a:spcPct val="0"/>
              </a:spcBef>
              <a:buFont typeface="Arial"/>
              <a:buChar char="•"/>
            </a:pPr>
            <a:r>
              <a:rPr lang="en-US" b="true" sz="2346">
                <a:solidFill>
                  <a:srgbClr val="000000"/>
                </a:solidFill>
                <a:latin typeface="Montserrat Medium"/>
                <a:ea typeface="Montserrat Medium"/>
                <a:cs typeface="Montserrat Medium"/>
                <a:sym typeface="Montserrat Medium"/>
              </a:rPr>
              <a:t>The traditional approach involves two sets of processes for the deployment illustrated below </a:t>
            </a:r>
          </a:p>
          <a:p>
            <a:pPr algn="ctr">
              <a:lnSpc>
                <a:spcPts val="3069"/>
              </a:lnSpc>
              <a:spcBef>
                <a:spcPct val="0"/>
              </a:spcBef>
            </a:pPr>
          </a:p>
        </p:txBody>
      </p:sp>
      <p:sp>
        <p:nvSpPr>
          <p:cNvPr name="TextBox 7" id="7"/>
          <p:cNvSpPr txBox="true"/>
          <p:nvPr/>
        </p:nvSpPr>
        <p:spPr>
          <a:xfrm rot="0">
            <a:off x="7892207" y="9658350"/>
            <a:ext cx="2503587" cy="342900"/>
          </a:xfrm>
          <a:prstGeom prst="rect">
            <a:avLst/>
          </a:prstGeom>
        </p:spPr>
        <p:txBody>
          <a:bodyPr anchor="t" rtlCol="false" tIns="0" lIns="0" bIns="0" rIns="0">
            <a:spAutoFit/>
          </a:bodyPr>
          <a:lstStyle/>
          <a:p>
            <a:pPr algn="ctr">
              <a:lnSpc>
                <a:spcPts val="2999"/>
              </a:lnSpc>
              <a:spcBef>
                <a:spcPct val="0"/>
              </a:spcBef>
            </a:pPr>
            <a:r>
              <a:rPr lang="en-US" b="true" sz="1999">
                <a:solidFill>
                  <a:srgbClr val="000000"/>
                </a:solidFill>
                <a:latin typeface="Montserrat Medium"/>
                <a:ea typeface="Montserrat Medium"/>
                <a:cs typeface="Montserrat Medium"/>
                <a:sym typeface="Montserrat Medium"/>
              </a:rPr>
              <a:t>Traditional Pipeline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FF66C4"/>
            </a:solidFill>
          </p:spPr>
        </p:sp>
      </p:grpSp>
      <p:sp>
        <p:nvSpPr>
          <p:cNvPr name="Freeform 4" id="4"/>
          <p:cNvSpPr/>
          <p:nvPr/>
        </p:nvSpPr>
        <p:spPr>
          <a:xfrm flipH="false" flipV="false" rot="0">
            <a:off x="630620" y="3353159"/>
            <a:ext cx="7392641" cy="4379858"/>
          </a:xfrm>
          <a:custGeom>
            <a:avLst/>
            <a:gdLst/>
            <a:ahLst/>
            <a:cxnLst/>
            <a:rect r="r" b="b" t="t" l="l"/>
            <a:pathLst>
              <a:path h="4379858" w="7392641">
                <a:moveTo>
                  <a:pt x="0" y="0"/>
                </a:moveTo>
                <a:lnTo>
                  <a:pt x="7392641" y="0"/>
                </a:lnTo>
                <a:lnTo>
                  <a:pt x="7392641" y="4379858"/>
                </a:lnTo>
                <a:lnTo>
                  <a:pt x="0" y="4379858"/>
                </a:lnTo>
                <a:lnTo>
                  <a:pt x="0" y="0"/>
                </a:lnTo>
                <a:close/>
              </a:path>
            </a:pathLst>
          </a:custGeom>
          <a:blipFill>
            <a:blip r:embed="rId2"/>
            <a:stretch>
              <a:fillRect l="0" t="0" r="-22790" b="0"/>
            </a:stretch>
          </a:blipFill>
        </p:spPr>
      </p:sp>
      <p:sp>
        <p:nvSpPr>
          <p:cNvPr name="Freeform 5" id="5"/>
          <p:cNvSpPr/>
          <p:nvPr/>
        </p:nvSpPr>
        <p:spPr>
          <a:xfrm flipH="false" flipV="false" rot="0">
            <a:off x="9450511" y="3353159"/>
            <a:ext cx="8194714" cy="4379858"/>
          </a:xfrm>
          <a:custGeom>
            <a:avLst/>
            <a:gdLst/>
            <a:ahLst/>
            <a:cxnLst/>
            <a:rect r="r" b="b" t="t" l="l"/>
            <a:pathLst>
              <a:path h="4379858" w="8194714">
                <a:moveTo>
                  <a:pt x="0" y="0"/>
                </a:moveTo>
                <a:lnTo>
                  <a:pt x="8194714" y="0"/>
                </a:lnTo>
                <a:lnTo>
                  <a:pt x="8194714" y="4379858"/>
                </a:lnTo>
                <a:lnTo>
                  <a:pt x="0" y="4379858"/>
                </a:lnTo>
                <a:lnTo>
                  <a:pt x="0" y="0"/>
                </a:lnTo>
                <a:close/>
              </a:path>
            </a:pathLst>
          </a:custGeom>
          <a:blipFill>
            <a:blip r:embed="rId3"/>
            <a:stretch>
              <a:fillRect l="0" t="0" r="0" b="-404"/>
            </a:stretch>
          </a:blipFill>
        </p:spPr>
      </p:sp>
      <p:sp>
        <p:nvSpPr>
          <p:cNvPr name="TextBox 6" id="6"/>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Contd. Managed Resources​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FF66C4"/>
            </a:solidFill>
          </p:spPr>
        </p:sp>
      </p:grpSp>
      <p:sp>
        <p:nvSpPr>
          <p:cNvPr name="Freeform 4" id="4"/>
          <p:cNvSpPr/>
          <p:nvPr/>
        </p:nvSpPr>
        <p:spPr>
          <a:xfrm flipH="false" flipV="false" rot="0">
            <a:off x="9413469" y="2125981"/>
            <a:ext cx="7651394" cy="6035037"/>
          </a:xfrm>
          <a:custGeom>
            <a:avLst/>
            <a:gdLst/>
            <a:ahLst/>
            <a:cxnLst/>
            <a:rect r="r" b="b" t="t" l="l"/>
            <a:pathLst>
              <a:path h="6035037" w="7651394">
                <a:moveTo>
                  <a:pt x="0" y="0"/>
                </a:moveTo>
                <a:lnTo>
                  <a:pt x="7651394" y="0"/>
                </a:lnTo>
                <a:lnTo>
                  <a:pt x="7651394" y="6035038"/>
                </a:lnTo>
                <a:lnTo>
                  <a:pt x="0" y="6035038"/>
                </a:lnTo>
                <a:lnTo>
                  <a:pt x="0" y="0"/>
                </a:lnTo>
                <a:close/>
              </a:path>
            </a:pathLst>
          </a:custGeom>
          <a:blipFill>
            <a:blip r:embed="rId2"/>
            <a:stretch>
              <a:fillRect l="0" t="0" r="0" b="0"/>
            </a:stretch>
          </a:blipFill>
        </p:spPr>
      </p:sp>
      <p:sp>
        <p:nvSpPr>
          <p:cNvPr name="TextBox 5" id="5"/>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Contd. Compositions​</a:t>
            </a:r>
          </a:p>
        </p:txBody>
      </p:sp>
      <p:sp>
        <p:nvSpPr>
          <p:cNvPr name="TextBox 6" id="6"/>
          <p:cNvSpPr txBox="true"/>
          <p:nvPr/>
        </p:nvSpPr>
        <p:spPr>
          <a:xfrm rot="0">
            <a:off x="1873828" y="5105400"/>
            <a:ext cx="5732934" cy="1153795"/>
          </a:xfrm>
          <a:prstGeom prst="rect">
            <a:avLst/>
          </a:prstGeom>
        </p:spPr>
        <p:txBody>
          <a:bodyPr anchor="t" rtlCol="false" tIns="0" lIns="0" bIns="0" rIns="0">
            <a:spAutoFit/>
          </a:bodyPr>
          <a:lstStyle/>
          <a:p>
            <a:pPr algn="ctr">
              <a:lnSpc>
                <a:spcPts val="3079"/>
              </a:lnSpc>
              <a:spcBef>
                <a:spcPct val="0"/>
              </a:spcBef>
            </a:pPr>
            <a:r>
              <a:rPr lang="en-US" sz="2199">
                <a:solidFill>
                  <a:srgbClr val="000000"/>
                </a:solidFill>
                <a:latin typeface="Montserrat"/>
                <a:ea typeface="Montserrat"/>
                <a:cs typeface="Montserrat"/>
                <a:sym typeface="Montserrat"/>
              </a:rPr>
              <a:t>describe more complex deployments, ​</a:t>
            </a:r>
          </a:p>
          <a:p>
            <a:pPr algn="ctr">
              <a:lnSpc>
                <a:spcPts val="3079"/>
              </a:lnSpc>
              <a:spcBef>
                <a:spcPct val="0"/>
              </a:spcBef>
            </a:pPr>
            <a:r>
              <a:rPr lang="en-US" sz="2199">
                <a:solidFill>
                  <a:srgbClr val="000000"/>
                </a:solidFill>
                <a:latin typeface="Montserrat"/>
                <a:ea typeface="Montserrat"/>
                <a:cs typeface="Montserrat"/>
                <a:sym typeface="Montserrat"/>
              </a:rPr>
              <a:t>combining multiple managed resources ​</a:t>
            </a:r>
          </a:p>
          <a:p>
            <a:pPr algn="ctr">
              <a:lnSpc>
                <a:spcPts val="3079"/>
              </a:lnSpc>
              <a:spcBef>
                <a:spcPct val="0"/>
              </a:spcBef>
            </a:pPr>
            <a:r>
              <a:rPr lang="en-US" sz="2199">
                <a:solidFill>
                  <a:srgbClr val="000000"/>
                </a:solidFill>
                <a:latin typeface="Montserrat"/>
                <a:ea typeface="Montserrat"/>
                <a:cs typeface="Montserrat"/>
                <a:sym typeface="Montserrat"/>
              </a:rPr>
              <a:t>and any resource customizations​</a:t>
            </a:r>
          </a:p>
        </p:txBody>
      </p:sp>
      <p:sp>
        <p:nvSpPr>
          <p:cNvPr name="TextBox 7" id="7"/>
          <p:cNvSpPr txBox="true"/>
          <p:nvPr/>
        </p:nvSpPr>
        <p:spPr>
          <a:xfrm rot="0">
            <a:off x="1892089" y="3806519"/>
            <a:ext cx="5633442" cy="1132205"/>
          </a:xfrm>
          <a:prstGeom prst="rect">
            <a:avLst/>
          </a:prstGeom>
        </p:spPr>
        <p:txBody>
          <a:bodyPr anchor="t" rtlCol="false" tIns="0" lIns="0" bIns="0" rIns="0">
            <a:spAutoFit/>
          </a:bodyPr>
          <a:lstStyle/>
          <a:p>
            <a:pPr algn="ctr">
              <a:lnSpc>
                <a:spcPts val="3779"/>
              </a:lnSpc>
              <a:spcBef>
                <a:spcPct val="0"/>
              </a:spcBef>
            </a:pPr>
            <a:r>
              <a:rPr lang="en-US" b="true" sz="2699">
                <a:solidFill>
                  <a:srgbClr val="000000"/>
                </a:solidFill>
                <a:latin typeface="Montserrat Bold"/>
                <a:ea typeface="Montserrat Bold"/>
                <a:cs typeface="Montserrat Bold"/>
                <a:sym typeface="Montserrat Bold"/>
              </a:rPr>
              <a:t>It's like Terraform Module Code​</a:t>
            </a:r>
          </a:p>
          <a:p>
            <a:pPr algn="ctr">
              <a:lnSpc>
                <a:spcPts val="2659"/>
              </a:lnSpc>
              <a:spcBef>
                <a:spcPct val="0"/>
              </a:spcBef>
            </a:pPr>
            <a:r>
              <a:rPr lang="en-US" b="true" sz="1899">
                <a:solidFill>
                  <a:srgbClr val="000000"/>
                </a:solidFill>
                <a:latin typeface="Open Sans Extra Bold"/>
                <a:ea typeface="Open Sans Extra Bold"/>
                <a:cs typeface="Open Sans Extra Bold"/>
                <a:sym typeface="Open Sans Extra Bold"/>
              </a:rPr>
              <a:t>​</a:t>
            </a:r>
          </a:p>
          <a:p>
            <a:pPr algn="ctr">
              <a:lnSpc>
                <a:spcPts val="2659"/>
              </a:lnSpc>
              <a:spcBef>
                <a:spcPct val="0"/>
              </a:spcBef>
            </a:pPr>
            <a:r>
              <a:rPr lang="en-US" b="true" sz="1899">
                <a:solidFill>
                  <a:srgbClr val="000000"/>
                </a:solidFill>
                <a:latin typeface="Open Sans Extra Bold"/>
                <a:ea typeface="Open Sans Extra Bold"/>
                <a:cs typeface="Open Sans Extra Bold"/>
                <a:sym typeface="Open Sans Extra Bold"/>
              </a:rPr>
              <a: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FF66C4"/>
            </a:solidFill>
          </p:spPr>
        </p:sp>
      </p:grpSp>
      <p:sp>
        <p:nvSpPr>
          <p:cNvPr name="Freeform 4" id="4"/>
          <p:cNvSpPr/>
          <p:nvPr/>
        </p:nvSpPr>
        <p:spPr>
          <a:xfrm flipH="false" flipV="false" rot="0">
            <a:off x="10253822" y="2440953"/>
            <a:ext cx="5824563" cy="6356958"/>
          </a:xfrm>
          <a:custGeom>
            <a:avLst/>
            <a:gdLst/>
            <a:ahLst/>
            <a:cxnLst/>
            <a:rect r="r" b="b" t="t" l="l"/>
            <a:pathLst>
              <a:path h="6356958" w="5824563">
                <a:moveTo>
                  <a:pt x="0" y="0"/>
                </a:moveTo>
                <a:lnTo>
                  <a:pt x="5824563" y="0"/>
                </a:lnTo>
                <a:lnTo>
                  <a:pt x="5824563" y="6356959"/>
                </a:lnTo>
                <a:lnTo>
                  <a:pt x="0" y="6356959"/>
                </a:lnTo>
                <a:lnTo>
                  <a:pt x="0" y="0"/>
                </a:lnTo>
                <a:close/>
              </a:path>
            </a:pathLst>
          </a:custGeom>
          <a:blipFill>
            <a:blip r:embed="rId2"/>
            <a:stretch>
              <a:fillRect l="0" t="0" r="0" b="0"/>
            </a:stretch>
          </a:blipFill>
        </p:spPr>
      </p:sp>
      <p:sp>
        <p:nvSpPr>
          <p:cNvPr name="TextBox 5" id="5"/>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Contd. Composite Resource Definitions ( XRD )​</a:t>
            </a:r>
          </a:p>
        </p:txBody>
      </p:sp>
      <p:sp>
        <p:nvSpPr>
          <p:cNvPr name="TextBox 6" id="6"/>
          <p:cNvSpPr txBox="true"/>
          <p:nvPr/>
        </p:nvSpPr>
        <p:spPr>
          <a:xfrm rot="0">
            <a:off x="556848" y="5105400"/>
            <a:ext cx="8366894" cy="1153795"/>
          </a:xfrm>
          <a:prstGeom prst="rect">
            <a:avLst/>
          </a:prstGeom>
        </p:spPr>
        <p:txBody>
          <a:bodyPr anchor="t" rtlCol="false" tIns="0" lIns="0" bIns="0" rIns="0">
            <a:spAutoFit/>
          </a:bodyPr>
          <a:lstStyle/>
          <a:p>
            <a:pPr algn="ctr">
              <a:lnSpc>
                <a:spcPts val="3079"/>
              </a:lnSpc>
            </a:pPr>
            <a:r>
              <a:rPr lang="en-US" sz="2199">
                <a:solidFill>
                  <a:srgbClr val="000000"/>
                </a:solidFill>
                <a:latin typeface="Montserrat"/>
                <a:ea typeface="Montserrat"/>
                <a:cs typeface="Montserrat"/>
                <a:sym typeface="Montserrat"/>
              </a:rPr>
              <a:t>use an OpenAPIv3 schema to further extend</a:t>
            </a:r>
            <a:r>
              <a:rPr lang="en-US" sz="2199">
                <a:solidFill>
                  <a:srgbClr val="000000"/>
                </a:solidFill>
                <a:latin typeface="Montserrat"/>
                <a:ea typeface="Montserrat"/>
                <a:cs typeface="Montserrat"/>
                <a:sym typeface="Montserrat"/>
              </a:rPr>
              <a:t>​</a:t>
            </a:r>
          </a:p>
          <a:p>
            <a:pPr algn="ctr">
              <a:lnSpc>
                <a:spcPts val="3079"/>
              </a:lnSpc>
            </a:pPr>
            <a:r>
              <a:rPr lang="en-US" sz="2199">
                <a:solidFill>
                  <a:srgbClr val="000000"/>
                </a:solidFill>
                <a:latin typeface="Montserrat"/>
                <a:ea typeface="Montserrat"/>
                <a:cs typeface="Montserrat"/>
                <a:sym typeface="Montserrat"/>
              </a:rPr>
              <a:t> Kubernetes with custom API endpoints, revisions and more</a:t>
            </a:r>
            <a:r>
              <a:rPr lang="en-US" sz="2199">
                <a:solidFill>
                  <a:srgbClr val="000000"/>
                </a:solidFill>
                <a:latin typeface="Montserrat"/>
                <a:ea typeface="Montserrat"/>
                <a:cs typeface="Montserrat"/>
                <a:sym typeface="Montserrat"/>
              </a:rPr>
              <a:t>​</a:t>
            </a:r>
          </a:p>
          <a:p>
            <a:pPr algn="ctr">
              <a:lnSpc>
                <a:spcPts val="3079"/>
              </a:lnSpc>
              <a:spcBef>
                <a:spcPct val="0"/>
              </a:spcBef>
            </a:pPr>
          </a:p>
        </p:txBody>
      </p:sp>
      <p:sp>
        <p:nvSpPr>
          <p:cNvPr name="TextBox 7" id="7"/>
          <p:cNvSpPr txBox="true"/>
          <p:nvPr/>
        </p:nvSpPr>
        <p:spPr>
          <a:xfrm rot="0">
            <a:off x="0" y="3806519"/>
            <a:ext cx="9417621" cy="931546"/>
          </a:xfrm>
          <a:prstGeom prst="rect">
            <a:avLst/>
          </a:prstGeom>
        </p:spPr>
        <p:txBody>
          <a:bodyPr anchor="t" rtlCol="false" tIns="0" lIns="0" bIns="0" rIns="0">
            <a:spAutoFit/>
          </a:bodyPr>
          <a:lstStyle/>
          <a:p>
            <a:pPr algn="ctr">
              <a:lnSpc>
                <a:spcPts val="3779"/>
              </a:lnSpc>
              <a:spcBef>
                <a:spcPct val="0"/>
              </a:spcBef>
            </a:pPr>
            <a:r>
              <a:rPr lang="en-US" b="true" sz="2699">
                <a:solidFill>
                  <a:srgbClr val="000000"/>
                </a:solidFill>
                <a:latin typeface="Montserrat Bold"/>
                <a:ea typeface="Montserrat Bold"/>
                <a:cs typeface="Montserrat Bold"/>
                <a:sym typeface="Montserrat Bold"/>
              </a:rPr>
              <a:t>Similar to Terraform Modules Input &amp; Output Definition </a:t>
            </a:r>
            <a:r>
              <a:rPr lang="en-US" b="true" sz="2699">
                <a:solidFill>
                  <a:srgbClr val="000000"/>
                </a:solidFill>
                <a:latin typeface="Montserrat Bold"/>
                <a:ea typeface="Montserrat Bold"/>
                <a:cs typeface="Montserrat Bold"/>
                <a:sym typeface="Montserrat Bold"/>
              </a:rPr>
              <a: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FF66C4"/>
            </a:solidFill>
          </p:spPr>
        </p:sp>
      </p:grpSp>
      <p:sp>
        <p:nvSpPr>
          <p:cNvPr name="Freeform 4" id="4"/>
          <p:cNvSpPr/>
          <p:nvPr/>
        </p:nvSpPr>
        <p:spPr>
          <a:xfrm flipH="false" flipV="false" rot="0">
            <a:off x="8507315" y="3186502"/>
            <a:ext cx="8506250" cy="4316922"/>
          </a:xfrm>
          <a:custGeom>
            <a:avLst/>
            <a:gdLst/>
            <a:ahLst/>
            <a:cxnLst/>
            <a:rect r="r" b="b" t="t" l="l"/>
            <a:pathLst>
              <a:path h="4316922" w="8506250">
                <a:moveTo>
                  <a:pt x="0" y="0"/>
                </a:moveTo>
                <a:lnTo>
                  <a:pt x="8506249" y="0"/>
                </a:lnTo>
                <a:lnTo>
                  <a:pt x="8506249" y="4316922"/>
                </a:lnTo>
                <a:lnTo>
                  <a:pt x="0" y="4316922"/>
                </a:lnTo>
                <a:lnTo>
                  <a:pt x="0" y="0"/>
                </a:lnTo>
                <a:close/>
              </a:path>
            </a:pathLst>
          </a:custGeom>
          <a:blipFill>
            <a:blip r:embed="rId2"/>
            <a:stretch>
              <a:fillRect l="0" t="0" r="0" b="0"/>
            </a:stretch>
          </a:blipFill>
        </p:spPr>
      </p:sp>
      <p:sp>
        <p:nvSpPr>
          <p:cNvPr name="TextBox 5" id="5"/>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Contd. Composite Resource ( XR ) &amp; Claims ( XRC )​</a:t>
            </a:r>
          </a:p>
        </p:txBody>
      </p:sp>
      <p:sp>
        <p:nvSpPr>
          <p:cNvPr name="TextBox 6" id="6"/>
          <p:cNvSpPr txBox="true"/>
          <p:nvPr/>
        </p:nvSpPr>
        <p:spPr>
          <a:xfrm rot="0">
            <a:off x="2180837" y="4839356"/>
            <a:ext cx="5277594" cy="2325370"/>
          </a:xfrm>
          <a:prstGeom prst="rect">
            <a:avLst/>
          </a:prstGeom>
        </p:spPr>
        <p:txBody>
          <a:bodyPr anchor="t" rtlCol="false" tIns="0" lIns="0" bIns="0" rIns="0">
            <a:spAutoFit/>
          </a:bodyPr>
          <a:lstStyle/>
          <a:p>
            <a:pPr algn="ctr">
              <a:lnSpc>
                <a:spcPts val="3079"/>
              </a:lnSpc>
            </a:pPr>
            <a:r>
              <a:rPr lang="en-US" sz="2199">
                <a:solidFill>
                  <a:srgbClr val="000000"/>
                </a:solidFill>
                <a:latin typeface="Montserrat"/>
                <a:ea typeface="Montserrat"/>
                <a:cs typeface="Montserrat"/>
                <a:sym typeface="Montserrat"/>
              </a:rPr>
              <a:t>XRs use the Composition template to </a:t>
            </a:r>
            <a:r>
              <a:rPr lang="en-US" sz="2199">
                <a:solidFill>
                  <a:srgbClr val="000000"/>
                </a:solidFill>
                <a:latin typeface="Montserrat"/>
                <a:ea typeface="Montserrat"/>
                <a:cs typeface="Montserrat"/>
                <a:sym typeface="Montserrat"/>
              </a:rPr>
              <a:t>​</a:t>
            </a:r>
          </a:p>
          <a:p>
            <a:pPr algn="ctr">
              <a:lnSpc>
                <a:spcPts val="3079"/>
              </a:lnSpc>
            </a:pPr>
            <a:r>
              <a:rPr lang="en-US" sz="2199">
                <a:solidFill>
                  <a:srgbClr val="000000"/>
                </a:solidFill>
                <a:latin typeface="Montserrat"/>
                <a:ea typeface="Montserrat"/>
                <a:cs typeface="Montserrat"/>
                <a:sym typeface="Montserrat"/>
              </a:rPr>
              <a:t>create new managed resources.</a:t>
            </a:r>
            <a:r>
              <a:rPr lang="en-US" sz="2199">
                <a:solidFill>
                  <a:srgbClr val="000000"/>
                </a:solidFill>
                <a:latin typeface="Montserrat"/>
                <a:ea typeface="Montserrat"/>
                <a:cs typeface="Montserrat"/>
                <a:sym typeface="Montserrat"/>
              </a:rPr>
              <a:t>​</a:t>
            </a:r>
          </a:p>
          <a:p>
            <a:pPr algn="ctr">
              <a:lnSpc>
                <a:spcPts val="3079"/>
              </a:lnSpc>
            </a:pPr>
            <a:r>
              <a:rPr lang="en-US" sz="2199">
                <a:solidFill>
                  <a:srgbClr val="000000"/>
                </a:solidFill>
                <a:latin typeface="Montserrat"/>
                <a:ea typeface="Montserrat"/>
                <a:cs typeface="Montserrat"/>
                <a:sym typeface="Montserrat"/>
              </a:rPr>
              <a:t>​</a:t>
            </a:r>
          </a:p>
          <a:p>
            <a:pPr algn="ctr">
              <a:lnSpc>
                <a:spcPts val="3079"/>
              </a:lnSpc>
            </a:pPr>
            <a:r>
              <a:rPr lang="en-US" sz="2199">
                <a:solidFill>
                  <a:srgbClr val="000000"/>
                </a:solidFill>
                <a:latin typeface="Montserrat"/>
                <a:ea typeface="Montserrat"/>
                <a:cs typeface="Montserrat"/>
                <a:sym typeface="Montserrat"/>
              </a:rPr>
              <a:t>Claims ( XRC ) similar to XR, but with </a:t>
            </a:r>
            <a:r>
              <a:rPr lang="en-US" sz="2199">
                <a:solidFill>
                  <a:srgbClr val="000000"/>
                </a:solidFill>
                <a:latin typeface="Montserrat"/>
                <a:ea typeface="Montserrat"/>
                <a:cs typeface="Montserrat"/>
                <a:sym typeface="Montserrat"/>
              </a:rPr>
              <a:t>​</a:t>
            </a:r>
          </a:p>
          <a:p>
            <a:pPr algn="ctr">
              <a:lnSpc>
                <a:spcPts val="3079"/>
              </a:lnSpc>
            </a:pPr>
            <a:r>
              <a:rPr lang="en-US" sz="2199">
                <a:solidFill>
                  <a:srgbClr val="000000"/>
                </a:solidFill>
                <a:latin typeface="Montserrat"/>
                <a:ea typeface="Montserrat"/>
                <a:cs typeface="Montserrat"/>
                <a:sym typeface="Montserrat"/>
              </a:rPr>
              <a:t>namespace scoped</a:t>
            </a:r>
            <a:r>
              <a:rPr lang="en-US" sz="2199">
                <a:solidFill>
                  <a:srgbClr val="000000"/>
                </a:solidFill>
                <a:latin typeface="Montserrat"/>
                <a:ea typeface="Montserrat"/>
                <a:cs typeface="Montserrat"/>
                <a:sym typeface="Montserrat"/>
              </a:rPr>
              <a:t>​</a:t>
            </a:r>
          </a:p>
          <a:p>
            <a:pPr algn="ctr">
              <a:lnSpc>
                <a:spcPts val="3079"/>
              </a:lnSpc>
              <a:spcBef>
                <a:spcPct val="0"/>
              </a:spcBef>
            </a:pPr>
          </a:p>
        </p:txBody>
      </p:sp>
      <p:sp>
        <p:nvSpPr>
          <p:cNvPr name="TextBox 7" id="7"/>
          <p:cNvSpPr txBox="true"/>
          <p:nvPr/>
        </p:nvSpPr>
        <p:spPr>
          <a:xfrm rot="0">
            <a:off x="2180837" y="3676627"/>
            <a:ext cx="4902310" cy="455295"/>
          </a:xfrm>
          <a:prstGeom prst="rect">
            <a:avLst/>
          </a:prstGeom>
        </p:spPr>
        <p:txBody>
          <a:bodyPr anchor="t" rtlCol="false" tIns="0" lIns="0" bIns="0" rIns="0">
            <a:spAutoFit/>
          </a:bodyPr>
          <a:lstStyle/>
          <a:p>
            <a:pPr algn="ctr">
              <a:lnSpc>
                <a:spcPts val="3780"/>
              </a:lnSpc>
              <a:spcBef>
                <a:spcPct val="0"/>
              </a:spcBef>
            </a:pPr>
            <a:r>
              <a:rPr lang="en-US" b="true" sz="2700">
                <a:solidFill>
                  <a:srgbClr val="000000"/>
                </a:solidFill>
                <a:latin typeface="Montserrat Bold"/>
                <a:ea typeface="Montserrat Bold"/>
                <a:cs typeface="Montserrat Bold"/>
                <a:sym typeface="Montserrat Bold"/>
              </a:rPr>
              <a:t>Like Calling a Module</a:t>
            </a:r>
            <a:r>
              <a:rPr lang="en-US" b="true" sz="2700">
                <a:solidFill>
                  <a:srgbClr val="000000"/>
                </a:solidFill>
                <a:latin typeface="Montserrat Bold"/>
                <a:ea typeface="Montserrat Bold"/>
                <a:cs typeface="Montserrat Bold"/>
                <a:sym typeface="Montserrat Bold"/>
              </a:rPr>
              <a: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914525" y="4538662"/>
            <a:ext cx="14458950" cy="1209675"/>
          </a:xfrm>
          <a:prstGeom prst="rect">
            <a:avLst/>
          </a:prstGeom>
        </p:spPr>
        <p:txBody>
          <a:bodyPr anchor="t" rtlCol="false" tIns="0" lIns="0" bIns="0" rIns="0">
            <a:spAutoFit/>
          </a:bodyPr>
          <a:lstStyle/>
          <a:p>
            <a:pPr algn="ctr">
              <a:lnSpc>
                <a:spcPts val="9600"/>
              </a:lnSpc>
            </a:pPr>
            <a:r>
              <a:rPr lang="en-US" b="true" sz="8000">
                <a:solidFill>
                  <a:srgbClr val="FDFDFD"/>
                </a:solidFill>
                <a:latin typeface="Montserrat Bold"/>
                <a:ea typeface="Montserrat Bold"/>
                <a:cs typeface="Montserrat Bold"/>
                <a:sym typeface="Montserrat Bold"/>
              </a:rPr>
              <a:t>Demo</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4285F4"/>
            </a:solidFill>
          </p:spPr>
        </p:sp>
      </p:grpSp>
      <p:sp>
        <p:nvSpPr>
          <p:cNvPr name="Freeform 4" id="4"/>
          <p:cNvSpPr/>
          <p:nvPr/>
        </p:nvSpPr>
        <p:spPr>
          <a:xfrm flipH="false" flipV="false" rot="0">
            <a:off x="1828800" y="1747495"/>
            <a:ext cx="14404284" cy="8102410"/>
          </a:xfrm>
          <a:custGeom>
            <a:avLst/>
            <a:gdLst/>
            <a:ahLst/>
            <a:cxnLst/>
            <a:rect r="r" b="b" t="t" l="l"/>
            <a:pathLst>
              <a:path h="8102410" w="14404284">
                <a:moveTo>
                  <a:pt x="0" y="0"/>
                </a:moveTo>
                <a:lnTo>
                  <a:pt x="14404284" y="0"/>
                </a:lnTo>
                <a:lnTo>
                  <a:pt x="14404284" y="8102410"/>
                </a:lnTo>
                <a:lnTo>
                  <a:pt x="0" y="8102410"/>
                </a:lnTo>
                <a:lnTo>
                  <a:pt x="0" y="0"/>
                </a:lnTo>
                <a:close/>
              </a:path>
            </a:pathLst>
          </a:custGeom>
          <a:blipFill>
            <a:blip r:embed="rId2"/>
            <a:stretch>
              <a:fillRect l="0" t="0" r="0" b="0"/>
            </a:stretch>
          </a:blipFill>
        </p:spPr>
      </p:sp>
      <p:sp>
        <p:nvSpPr>
          <p:cNvPr name="TextBox 5" id="5"/>
          <p:cNvSpPr txBox="true"/>
          <p:nvPr/>
        </p:nvSpPr>
        <p:spPr>
          <a:xfrm rot="0">
            <a:off x="786875" y="653825"/>
            <a:ext cx="13165958" cy="636470"/>
          </a:xfrm>
          <a:prstGeom prst="rect">
            <a:avLst/>
          </a:prstGeom>
        </p:spPr>
        <p:txBody>
          <a:bodyPr anchor="t" rtlCol="false" tIns="0" lIns="0" bIns="0" rIns="0">
            <a:spAutoFit/>
          </a:bodyPr>
          <a:lstStyle/>
          <a:p>
            <a:pPr algn="l">
              <a:lnSpc>
                <a:spcPts val="4873"/>
              </a:lnSpc>
            </a:pPr>
            <a:r>
              <a:rPr lang="en-US" sz="4061">
                <a:solidFill>
                  <a:srgbClr val="000000"/>
                </a:solidFill>
                <a:latin typeface="Arimo"/>
                <a:ea typeface="Arimo"/>
                <a:cs typeface="Arimo"/>
                <a:sym typeface="Arimo"/>
              </a:rPr>
              <a:t>Platform Tooling Landscape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730345" y="3867857"/>
            <a:ext cx="14458950" cy="1209675"/>
          </a:xfrm>
          <a:prstGeom prst="rect">
            <a:avLst/>
          </a:prstGeom>
        </p:spPr>
        <p:txBody>
          <a:bodyPr anchor="t" rtlCol="false" tIns="0" lIns="0" bIns="0" rIns="0">
            <a:spAutoFit/>
          </a:bodyPr>
          <a:lstStyle/>
          <a:p>
            <a:pPr algn="l">
              <a:lnSpc>
                <a:spcPts val="9600"/>
              </a:lnSpc>
            </a:pPr>
            <a:r>
              <a:rPr lang="en-US" b="true" sz="8000">
                <a:solidFill>
                  <a:srgbClr val="FDFDFD"/>
                </a:solidFill>
                <a:latin typeface="Montserrat Bold"/>
                <a:ea typeface="Montserrat Bold"/>
                <a:cs typeface="Montserrat Bold"/>
                <a:sym typeface="Montserrat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0086FF"/>
            </a:solidFill>
          </p:spPr>
        </p:sp>
      </p:grpSp>
      <p:sp>
        <p:nvSpPr>
          <p:cNvPr name="Freeform 4" id="4"/>
          <p:cNvSpPr/>
          <p:nvPr/>
        </p:nvSpPr>
        <p:spPr>
          <a:xfrm flipH="false" flipV="false" rot="0">
            <a:off x="11288629" y="1463450"/>
            <a:ext cx="5970671" cy="5970671"/>
          </a:xfrm>
          <a:custGeom>
            <a:avLst/>
            <a:gdLst/>
            <a:ahLst/>
            <a:cxnLst/>
            <a:rect r="r" b="b" t="t" l="l"/>
            <a:pathLst>
              <a:path h="5970671" w="5970671">
                <a:moveTo>
                  <a:pt x="0" y="0"/>
                </a:moveTo>
                <a:lnTo>
                  <a:pt x="5970671" y="0"/>
                </a:lnTo>
                <a:lnTo>
                  <a:pt x="5970671" y="5970671"/>
                </a:lnTo>
                <a:lnTo>
                  <a:pt x="0" y="5970671"/>
                </a:lnTo>
                <a:lnTo>
                  <a:pt x="0" y="0"/>
                </a:lnTo>
                <a:close/>
              </a:path>
            </a:pathLst>
          </a:custGeom>
          <a:blipFill>
            <a:blip r:embed="rId2"/>
            <a:stretch>
              <a:fillRect l="0" t="0" r="0" b="0"/>
            </a:stretch>
          </a:blipFill>
        </p:spPr>
      </p:sp>
      <p:sp>
        <p:nvSpPr>
          <p:cNvPr name="TextBox 5" id="5"/>
          <p:cNvSpPr txBox="true"/>
          <p:nvPr/>
        </p:nvSpPr>
        <p:spPr>
          <a:xfrm rot="0">
            <a:off x="1828800" y="2401012"/>
            <a:ext cx="7476150" cy="3730371"/>
          </a:xfrm>
          <a:prstGeom prst="rect">
            <a:avLst/>
          </a:prstGeom>
        </p:spPr>
        <p:txBody>
          <a:bodyPr anchor="t" rtlCol="false" tIns="0" lIns="0" bIns="0" rIns="0">
            <a:spAutoFit/>
          </a:bodyPr>
          <a:lstStyle/>
          <a:p>
            <a:pPr algn="l" marL="690881"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Understanding Roles</a:t>
            </a:r>
          </a:p>
          <a:p>
            <a:pPr algn="l" marL="690881"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What is Platform Engineering</a:t>
            </a:r>
          </a:p>
          <a:p>
            <a:pPr algn="l" marL="690881"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Backstage &amp; its Terminology</a:t>
            </a:r>
          </a:p>
          <a:p>
            <a:pPr algn="l" marL="690881"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Crossplane &amp; its Terminology</a:t>
            </a:r>
          </a:p>
          <a:p>
            <a:pPr algn="l" marL="690881"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Demo</a:t>
            </a:r>
          </a:p>
          <a:p>
            <a:pPr algn="l" marL="690880" indent="-345440" lvl="1">
              <a:lnSpc>
                <a:spcPts val="4992"/>
              </a:lnSpc>
              <a:buAutoNum type="arabicPeriod" startAt="1"/>
            </a:pPr>
            <a:r>
              <a:rPr lang="en-US" b="true" sz="3200">
                <a:solidFill>
                  <a:srgbClr val="000000"/>
                </a:solidFill>
                <a:latin typeface="Montserrat Medium"/>
                <a:ea typeface="Montserrat Medium"/>
                <a:cs typeface="Montserrat Medium"/>
                <a:sym typeface="Montserrat Medium"/>
              </a:rPr>
              <a:t> Tools Landscape</a:t>
            </a:r>
          </a:p>
        </p:txBody>
      </p:sp>
      <p:sp>
        <p:nvSpPr>
          <p:cNvPr name="TextBox 6" id="6"/>
          <p:cNvSpPr txBox="true"/>
          <p:nvPr/>
        </p:nvSpPr>
        <p:spPr>
          <a:xfrm rot="0">
            <a:off x="786875" y="653825"/>
            <a:ext cx="16858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Agenda</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0086FF"/>
            </a:solidFill>
          </p:spPr>
        </p:sp>
      </p:grpSp>
      <p:sp>
        <p:nvSpPr>
          <p:cNvPr name="TextBox 4" id="4"/>
          <p:cNvSpPr txBox="true"/>
          <p:nvPr/>
        </p:nvSpPr>
        <p:spPr>
          <a:xfrm rot="0">
            <a:off x="6334138" y="2957012"/>
            <a:ext cx="4566750" cy="4738878"/>
          </a:xfrm>
          <a:prstGeom prst="rect">
            <a:avLst/>
          </a:prstGeom>
        </p:spPr>
        <p:txBody>
          <a:bodyPr anchor="t" rtlCol="false" tIns="0" lIns="0" bIns="0" rIns="0">
            <a:spAutoFit/>
          </a:bodyPr>
          <a:lstStyle/>
          <a:p>
            <a:pPr algn="ctr">
              <a:lnSpc>
                <a:spcPts val="4416"/>
              </a:lnSpc>
            </a:pPr>
            <a:r>
              <a:rPr lang="en-US" sz="3200" b="true">
                <a:solidFill>
                  <a:srgbClr val="000000"/>
                </a:solidFill>
                <a:latin typeface="Montserrat Bold"/>
                <a:ea typeface="Montserrat Bold"/>
                <a:cs typeface="Montserrat Bold"/>
                <a:sym typeface="Montserrat Bold"/>
              </a:rPr>
              <a:t>SRE</a:t>
            </a:r>
          </a:p>
          <a:p>
            <a:pPr algn="ctr">
              <a:lnSpc>
                <a:spcPts val="3035"/>
              </a:lnSpc>
            </a:pPr>
          </a:p>
          <a:p>
            <a:pPr algn="l">
              <a:lnSpc>
                <a:spcPts val="3035"/>
              </a:lnSpc>
            </a:pPr>
            <a:r>
              <a:rPr lang="en-US" sz="2199">
                <a:solidFill>
                  <a:srgbClr val="000000"/>
                </a:solidFill>
                <a:latin typeface="Montserrat"/>
                <a:ea typeface="Montserrat"/>
                <a:cs typeface="Montserrat"/>
                <a:sym typeface="Montserrat"/>
              </a:rPr>
              <a:t>SRE builds upon DevOps principles, emphasizing reliability, incident management, and service level agreements (SLAs).</a:t>
            </a:r>
          </a:p>
          <a:p>
            <a:pPr algn="ctr">
              <a:lnSpc>
                <a:spcPts val="3035"/>
              </a:lnSpc>
            </a:pPr>
          </a:p>
          <a:p>
            <a:pPr algn="ctr">
              <a:lnSpc>
                <a:spcPts val="3035"/>
              </a:lnSpc>
            </a:pPr>
          </a:p>
          <a:p>
            <a:pPr algn="ctr">
              <a:lnSpc>
                <a:spcPts val="3035"/>
              </a:lnSpc>
            </a:pPr>
          </a:p>
          <a:p>
            <a:pPr algn="ctr">
              <a:lnSpc>
                <a:spcPts val="3035"/>
              </a:lnSpc>
            </a:pPr>
          </a:p>
          <a:p>
            <a:pPr algn="ctr">
              <a:lnSpc>
                <a:spcPts val="3035"/>
              </a:lnSpc>
            </a:pPr>
          </a:p>
        </p:txBody>
      </p:sp>
      <p:grpSp>
        <p:nvGrpSpPr>
          <p:cNvPr name="Group 5" id="5"/>
          <p:cNvGrpSpPr/>
          <p:nvPr/>
        </p:nvGrpSpPr>
        <p:grpSpPr>
          <a:xfrm rot="0">
            <a:off x="5877493" y="2209647"/>
            <a:ext cx="5023395" cy="5486243"/>
            <a:chOff x="0" y="0"/>
            <a:chExt cx="1323034" cy="1444937"/>
          </a:xfrm>
        </p:grpSpPr>
        <p:sp>
          <p:nvSpPr>
            <p:cNvPr name="Freeform 6" id="6"/>
            <p:cNvSpPr/>
            <p:nvPr/>
          </p:nvSpPr>
          <p:spPr>
            <a:xfrm flipH="false" flipV="false" rot="0">
              <a:off x="0" y="0"/>
              <a:ext cx="1323034" cy="1444937"/>
            </a:xfrm>
            <a:custGeom>
              <a:avLst/>
              <a:gdLst/>
              <a:ahLst/>
              <a:cxnLst/>
              <a:rect r="r" b="b" t="t" l="l"/>
              <a:pathLst>
                <a:path h="1444937" w="1323034">
                  <a:moveTo>
                    <a:pt x="78600" y="0"/>
                  </a:moveTo>
                  <a:lnTo>
                    <a:pt x="1244434" y="0"/>
                  </a:lnTo>
                  <a:cubicBezTo>
                    <a:pt x="1287844" y="0"/>
                    <a:pt x="1323034" y="35190"/>
                    <a:pt x="1323034" y="78600"/>
                  </a:cubicBezTo>
                  <a:lnTo>
                    <a:pt x="1323034" y="1366337"/>
                  </a:lnTo>
                  <a:cubicBezTo>
                    <a:pt x="1323034" y="1409746"/>
                    <a:pt x="1287844" y="1444937"/>
                    <a:pt x="1244434" y="1444937"/>
                  </a:cubicBezTo>
                  <a:lnTo>
                    <a:pt x="78600" y="1444937"/>
                  </a:lnTo>
                  <a:cubicBezTo>
                    <a:pt x="35190" y="1444937"/>
                    <a:pt x="0" y="1409746"/>
                    <a:pt x="0" y="1366337"/>
                  </a:cubicBezTo>
                  <a:lnTo>
                    <a:pt x="0" y="78600"/>
                  </a:lnTo>
                  <a:cubicBezTo>
                    <a:pt x="0" y="35190"/>
                    <a:pt x="35190" y="0"/>
                    <a:pt x="78600" y="0"/>
                  </a:cubicBezTo>
                  <a:close/>
                </a:path>
              </a:pathLst>
            </a:custGeom>
            <a:solidFill>
              <a:srgbClr val="0086FF">
                <a:alpha val="17647"/>
              </a:srgbClr>
            </a:solidFill>
          </p:spPr>
        </p:sp>
        <p:sp>
          <p:nvSpPr>
            <p:cNvPr name="TextBox 7" id="7"/>
            <p:cNvSpPr txBox="true"/>
            <p:nvPr/>
          </p:nvSpPr>
          <p:spPr>
            <a:xfrm>
              <a:off x="0" y="-47625"/>
              <a:ext cx="1323034" cy="1492562"/>
            </a:xfrm>
            <a:prstGeom prst="rect">
              <a:avLst/>
            </a:prstGeom>
          </p:spPr>
          <p:txBody>
            <a:bodyPr anchor="ctr" rtlCol="false" tIns="50800" lIns="50800" bIns="50800" rIns="50800"/>
            <a:lstStyle/>
            <a:p>
              <a:pPr algn="ctr">
                <a:lnSpc>
                  <a:spcPts val="2999"/>
                </a:lnSpc>
              </a:pPr>
            </a:p>
          </p:txBody>
        </p:sp>
      </p:grpSp>
      <p:sp>
        <p:nvSpPr>
          <p:cNvPr name="TextBox 8" id="8"/>
          <p:cNvSpPr txBox="true"/>
          <p:nvPr/>
        </p:nvSpPr>
        <p:spPr>
          <a:xfrm rot="0">
            <a:off x="736575" y="831766"/>
            <a:ext cx="15889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Understanding Roles</a:t>
            </a:r>
          </a:p>
        </p:txBody>
      </p:sp>
      <p:sp>
        <p:nvSpPr>
          <p:cNvPr name="TextBox 9" id="9"/>
          <p:cNvSpPr txBox="true"/>
          <p:nvPr/>
        </p:nvSpPr>
        <p:spPr>
          <a:xfrm rot="0">
            <a:off x="2465325" y="3441288"/>
            <a:ext cx="1883550" cy="569975"/>
          </a:xfrm>
          <a:prstGeom prst="rect">
            <a:avLst/>
          </a:prstGeom>
        </p:spPr>
        <p:txBody>
          <a:bodyPr anchor="t" rtlCol="false" tIns="0" lIns="0" bIns="0" rIns="0">
            <a:spAutoFit/>
          </a:bodyPr>
          <a:lstStyle/>
          <a:p>
            <a:pPr algn="ctr">
              <a:lnSpc>
                <a:spcPts val="4692"/>
              </a:lnSpc>
            </a:pPr>
            <a:r>
              <a:rPr lang="en-US" b="true" sz="3400">
                <a:solidFill>
                  <a:srgbClr val="FFFFFF"/>
                </a:solidFill>
                <a:latin typeface="Montserrat Bold"/>
                <a:ea typeface="Montserrat Bold"/>
                <a:cs typeface="Montserrat Bold"/>
                <a:sym typeface="Montserrat Bold"/>
              </a:rPr>
              <a:t>DevOps</a:t>
            </a:r>
          </a:p>
        </p:txBody>
      </p:sp>
      <p:sp>
        <p:nvSpPr>
          <p:cNvPr name="TextBox 10" id="10"/>
          <p:cNvSpPr txBox="true"/>
          <p:nvPr/>
        </p:nvSpPr>
        <p:spPr>
          <a:xfrm rot="0">
            <a:off x="1028700" y="3011032"/>
            <a:ext cx="4236150" cy="4529328"/>
          </a:xfrm>
          <a:prstGeom prst="rect">
            <a:avLst/>
          </a:prstGeom>
        </p:spPr>
        <p:txBody>
          <a:bodyPr anchor="t" rtlCol="false" tIns="0" lIns="0" bIns="0" rIns="0">
            <a:spAutoFit/>
          </a:bodyPr>
          <a:lstStyle/>
          <a:p>
            <a:pPr algn="ctr">
              <a:lnSpc>
                <a:spcPts val="4415"/>
              </a:lnSpc>
            </a:pPr>
            <a:r>
              <a:rPr lang="en-US" sz="3199" b="true">
                <a:solidFill>
                  <a:srgbClr val="000000"/>
                </a:solidFill>
                <a:latin typeface="Montserrat Bold"/>
                <a:ea typeface="Montserrat Bold"/>
                <a:cs typeface="Montserrat Bold"/>
                <a:sym typeface="Montserrat Bold"/>
              </a:rPr>
              <a:t>DevOps</a:t>
            </a:r>
          </a:p>
          <a:p>
            <a:pPr algn="ctr">
              <a:lnSpc>
                <a:spcPts val="4415"/>
              </a:lnSpc>
            </a:pPr>
          </a:p>
          <a:p>
            <a:pPr algn="l">
              <a:lnSpc>
                <a:spcPts val="3035"/>
              </a:lnSpc>
            </a:pPr>
            <a:r>
              <a:rPr lang="en-US" sz="2199">
                <a:solidFill>
                  <a:srgbClr val="000000"/>
                </a:solidFill>
                <a:latin typeface="Montserrat"/>
                <a:ea typeface="Montserrat"/>
                <a:cs typeface="Montserrat"/>
                <a:sym typeface="Montserrat"/>
              </a:rPr>
              <a:t>DevOps focuses on breaking down silos between development and operations teams, fostering collaboration, and automating workflows for faster software delivery.</a:t>
            </a:r>
          </a:p>
          <a:p>
            <a:pPr algn="ctr">
              <a:lnSpc>
                <a:spcPts val="3035"/>
              </a:lnSpc>
            </a:pPr>
          </a:p>
          <a:p>
            <a:pPr algn="ctr">
              <a:lnSpc>
                <a:spcPts val="3036"/>
              </a:lnSpc>
            </a:pPr>
          </a:p>
        </p:txBody>
      </p:sp>
      <p:sp>
        <p:nvSpPr>
          <p:cNvPr name="TextBox 11" id="11"/>
          <p:cNvSpPr txBox="true"/>
          <p:nvPr/>
        </p:nvSpPr>
        <p:spPr>
          <a:xfrm rot="0">
            <a:off x="13223575" y="3429338"/>
            <a:ext cx="2186550" cy="569975"/>
          </a:xfrm>
          <a:prstGeom prst="rect">
            <a:avLst/>
          </a:prstGeom>
        </p:spPr>
        <p:txBody>
          <a:bodyPr anchor="t" rtlCol="false" tIns="0" lIns="0" bIns="0" rIns="0">
            <a:spAutoFit/>
          </a:bodyPr>
          <a:lstStyle/>
          <a:p>
            <a:pPr algn="ctr">
              <a:lnSpc>
                <a:spcPts val="4692"/>
              </a:lnSpc>
            </a:pPr>
            <a:r>
              <a:rPr lang="en-US" b="true" sz="3400">
                <a:solidFill>
                  <a:srgbClr val="FFFFFF"/>
                </a:solidFill>
                <a:latin typeface="Montserrat Bold"/>
                <a:ea typeface="Montserrat Bold"/>
                <a:cs typeface="Montserrat Bold"/>
                <a:sym typeface="Montserrat Bold"/>
              </a:rPr>
              <a:t>Platform</a:t>
            </a:r>
          </a:p>
        </p:txBody>
      </p:sp>
      <p:sp>
        <p:nvSpPr>
          <p:cNvPr name="TextBox 12" id="12"/>
          <p:cNvSpPr txBox="true"/>
          <p:nvPr/>
        </p:nvSpPr>
        <p:spPr>
          <a:xfrm rot="0">
            <a:off x="11700988" y="2957012"/>
            <a:ext cx="4693350" cy="4351020"/>
          </a:xfrm>
          <a:prstGeom prst="rect">
            <a:avLst/>
          </a:prstGeom>
        </p:spPr>
        <p:txBody>
          <a:bodyPr anchor="t" rtlCol="false" tIns="0" lIns="0" bIns="0" rIns="0">
            <a:spAutoFit/>
          </a:bodyPr>
          <a:lstStyle/>
          <a:p>
            <a:pPr algn="ctr">
              <a:lnSpc>
                <a:spcPts val="4416"/>
              </a:lnSpc>
            </a:pPr>
            <a:r>
              <a:rPr lang="en-US" sz="3200" b="true">
                <a:solidFill>
                  <a:srgbClr val="000000"/>
                </a:solidFill>
                <a:latin typeface="Montserrat Bold"/>
                <a:ea typeface="Montserrat Bold"/>
                <a:cs typeface="Montserrat Bold"/>
                <a:sym typeface="Montserrat Bold"/>
              </a:rPr>
              <a:t>Platform</a:t>
            </a:r>
          </a:p>
          <a:p>
            <a:pPr algn="ctr">
              <a:lnSpc>
                <a:spcPts val="4416"/>
              </a:lnSpc>
            </a:pPr>
          </a:p>
          <a:p>
            <a:pPr algn="l">
              <a:lnSpc>
                <a:spcPts val="3035"/>
              </a:lnSpc>
            </a:pPr>
            <a:r>
              <a:rPr lang="en-US" sz="2199">
                <a:solidFill>
                  <a:srgbClr val="000000"/>
                </a:solidFill>
                <a:latin typeface="Montserrat"/>
                <a:ea typeface="Montserrat"/>
                <a:cs typeface="Montserrat"/>
                <a:sym typeface="Montserrat"/>
              </a:rPr>
              <a:t>Platform engineers create and maintain internal developer platforms (IDPs) that empower developers with self-service tools and resources.</a:t>
            </a:r>
          </a:p>
          <a:p>
            <a:pPr algn="ctr">
              <a:lnSpc>
                <a:spcPts val="3035"/>
              </a:lnSpc>
            </a:pPr>
          </a:p>
          <a:p>
            <a:pPr algn="ctr">
              <a:lnSpc>
                <a:spcPts val="3863"/>
              </a:lnSpc>
            </a:pPr>
          </a:p>
          <a:p>
            <a:pPr algn="ctr">
              <a:lnSpc>
                <a:spcPts val="3863"/>
              </a:lnSpc>
            </a:pPr>
          </a:p>
        </p:txBody>
      </p:sp>
      <p:grpSp>
        <p:nvGrpSpPr>
          <p:cNvPr name="Group 13" id="13"/>
          <p:cNvGrpSpPr/>
          <p:nvPr/>
        </p:nvGrpSpPr>
        <p:grpSpPr>
          <a:xfrm rot="0">
            <a:off x="11323149" y="2209647"/>
            <a:ext cx="5302776" cy="5486243"/>
            <a:chOff x="0" y="0"/>
            <a:chExt cx="1396616" cy="1444937"/>
          </a:xfrm>
        </p:grpSpPr>
        <p:sp>
          <p:nvSpPr>
            <p:cNvPr name="Freeform 14" id="14"/>
            <p:cNvSpPr/>
            <p:nvPr/>
          </p:nvSpPr>
          <p:spPr>
            <a:xfrm flipH="false" flipV="false" rot="0">
              <a:off x="0" y="0"/>
              <a:ext cx="1396616" cy="1444937"/>
            </a:xfrm>
            <a:custGeom>
              <a:avLst/>
              <a:gdLst/>
              <a:ahLst/>
              <a:cxnLst/>
              <a:rect r="r" b="b" t="t" l="l"/>
              <a:pathLst>
                <a:path h="1444937" w="1396616">
                  <a:moveTo>
                    <a:pt x="74459" y="0"/>
                  </a:moveTo>
                  <a:lnTo>
                    <a:pt x="1322157" y="0"/>
                  </a:lnTo>
                  <a:cubicBezTo>
                    <a:pt x="1363280" y="0"/>
                    <a:pt x="1396616" y="33336"/>
                    <a:pt x="1396616" y="74459"/>
                  </a:cubicBezTo>
                  <a:lnTo>
                    <a:pt x="1396616" y="1370478"/>
                  </a:lnTo>
                  <a:cubicBezTo>
                    <a:pt x="1396616" y="1411600"/>
                    <a:pt x="1363280" y="1444937"/>
                    <a:pt x="1322157" y="1444937"/>
                  </a:cubicBezTo>
                  <a:lnTo>
                    <a:pt x="74459" y="1444937"/>
                  </a:lnTo>
                  <a:cubicBezTo>
                    <a:pt x="33336" y="1444937"/>
                    <a:pt x="0" y="1411600"/>
                    <a:pt x="0" y="1370478"/>
                  </a:cubicBezTo>
                  <a:lnTo>
                    <a:pt x="0" y="74459"/>
                  </a:lnTo>
                  <a:cubicBezTo>
                    <a:pt x="0" y="33336"/>
                    <a:pt x="33336" y="0"/>
                    <a:pt x="74459" y="0"/>
                  </a:cubicBezTo>
                  <a:close/>
                </a:path>
              </a:pathLst>
            </a:custGeom>
            <a:solidFill>
              <a:srgbClr val="0086FF">
                <a:alpha val="17647"/>
              </a:srgbClr>
            </a:solidFill>
          </p:spPr>
        </p:sp>
        <p:sp>
          <p:nvSpPr>
            <p:cNvPr name="TextBox 15" id="15"/>
            <p:cNvSpPr txBox="true"/>
            <p:nvPr/>
          </p:nvSpPr>
          <p:spPr>
            <a:xfrm>
              <a:off x="0" y="-47625"/>
              <a:ext cx="1396616" cy="1492562"/>
            </a:xfrm>
            <a:prstGeom prst="rect">
              <a:avLst/>
            </a:prstGeom>
          </p:spPr>
          <p:txBody>
            <a:bodyPr anchor="ctr" rtlCol="false" tIns="50800" lIns="50800" bIns="50800" rIns="50800"/>
            <a:lstStyle/>
            <a:p>
              <a:pPr algn="ctr">
                <a:lnSpc>
                  <a:spcPts val="2999"/>
                </a:lnSpc>
              </a:pPr>
            </a:p>
          </p:txBody>
        </p:sp>
      </p:grpSp>
      <p:grpSp>
        <p:nvGrpSpPr>
          <p:cNvPr name="Group 16" id="16"/>
          <p:cNvGrpSpPr/>
          <p:nvPr/>
        </p:nvGrpSpPr>
        <p:grpSpPr>
          <a:xfrm rot="0">
            <a:off x="595711" y="2270041"/>
            <a:ext cx="4938678" cy="5425849"/>
            <a:chOff x="0" y="0"/>
            <a:chExt cx="1300722" cy="1429030"/>
          </a:xfrm>
        </p:grpSpPr>
        <p:sp>
          <p:nvSpPr>
            <p:cNvPr name="Freeform 17" id="17"/>
            <p:cNvSpPr/>
            <p:nvPr/>
          </p:nvSpPr>
          <p:spPr>
            <a:xfrm flipH="false" flipV="false" rot="0">
              <a:off x="0" y="0"/>
              <a:ext cx="1300722" cy="1429030"/>
            </a:xfrm>
            <a:custGeom>
              <a:avLst/>
              <a:gdLst/>
              <a:ahLst/>
              <a:cxnLst/>
              <a:rect r="r" b="b" t="t" l="l"/>
              <a:pathLst>
                <a:path h="1429030" w="1300722">
                  <a:moveTo>
                    <a:pt x="79948" y="0"/>
                  </a:moveTo>
                  <a:lnTo>
                    <a:pt x="1220774" y="0"/>
                  </a:lnTo>
                  <a:cubicBezTo>
                    <a:pt x="1241977" y="0"/>
                    <a:pt x="1262312" y="8423"/>
                    <a:pt x="1277306" y="23416"/>
                  </a:cubicBezTo>
                  <a:cubicBezTo>
                    <a:pt x="1292299" y="38409"/>
                    <a:pt x="1300722" y="58745"/>
                    <a:pt x="1300722" y="79948"/>
                  </a:cubicBezTo>
                  <a:lnTo>
                    <a:pt x="1300722" y="1349082"/>
                  </a:lnTo>
                  <a:cubicBezTo>
                    <a:pt x="1300722" y="1393236"/>
                    <a:pt x="1264928" y="1429030"/>
                    <a:pt x="1220774" y="1429030"/>
                  </a:cubicBezTo>
                  <a:lnTo>
                    <a:pt x="79948" y="1429030"/>
                  </a:lnTo>
                  <a:cubicBezTo>
                    <a:pt x="35794" y="1429030"/>
                    <a:pt x="0" y="1393236"/>
                    <a:pt x="0" y="1349082"/>
                  </a:cubicBezTo>
                  <a:lnTo>
                    <a:pt x="0" y="79948"/>
                  </a:lnTo>
                  <a:cubicBezTo>
                    <a:pt x="0" y="58745"/>
                    <a:pt x="8423" y="38409"/>
                    <a:pt x="23416" y="23416"/>
                  </a:cubicBezTo>
                  <a:cubicBezTo>
                    <a:pt x="38409" y="8423"/>
                    <a:pt x="58745" y="0"/>
                    <a:pt x="79948" y="0"/>
                  </a:cubicBezTo>
                  <a:close/>
                </a:path>
              </a:pathLst>
            </a:custGeom>
            <a:solidFill>
              <a:srgbClr val="0086FF">
                <a:alpha val="17647"/>
              </a:srgbClr>
            </a:solidFill>
          </p:spPr>
        </p:sp>
        <p:sp>
          <p:nvSpPr>
            <p:cNvPr name="TextBox 18" id="18"/>
            <p:cNvSpPr txBox="true"/>
            <p:nvPr/>
          </p:nvSpPr>
          <p:spPr>
            <a:xfrm>
              <a:off x="0" y="-47625"/>
              <a:ext cx="1300722" cy="1476655"/>
            </a:xfrm>
            <a:prstGeom prst="rect">
              <a:avLst/>
            </a:prstGeom>
          </p:spPr>
          <p:txBody>
            <a:bodyPr anchor="ctr" rtlCol="false" tIns="50800" lIns="50800" bIns="50800" rIns="50800"/>
            <a:lstStyle/>
            <a:p>
              <a:pPr algn="ctr">
                <a:lnSpc>
                  <a:spcPts val="299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 y="0"/>
            <a:ext cx="1828800" cy="218400"/>
            <a:chOff x="0" y="0"/>
            <a:chExt cx="2438400" cy="291200"/>
          </a:xfrm>
        </p:grpSpPr>
        <p:sp>
          <p:nvSpPr>
            <p:cNvPr name="Freeform 3" id="3"/>
            <p:cNvSpPr/>
            <p:nvPr/>
          </p:nvSpPr>
          <p:spPr>
            <a:xfrm flipH="false" flipV="false" rot="0">
              <a:off x="0" y="0"/>
              <a:ext cx="2438400" cy="291211"/>
            </a:xfrm>
            <a:custGeom>
              <a:avLst/>
              <a:gdLst/>
              <a:ahLst/>
              <a:cxnLst/>
              <a:rect r="r" b="b" t="t" l="l"/>
              <a:pathLst>
                <a:path h="291211" w="2438400">
                  <a:moveTo>
                    <a:pt x="0" y="0"/>
                  </a:moveTo>
                  <a:lnTo>
                    <a:pt x="2438400" y="0"/>
                  </a:lnTo>
                  <a:lnTo>
                    <a:pt x="2438400" y="291211"/>
                  </a:lnTo>
                  <a:lnTo>
                    <a:pt x="0" y="291211"/>
                  </a:lnTo>
                  <a:close/>
                </a:path>
              </a:pathLst>
            </a:custGeom>
            <a:solidFill>
              <a:srgbClr val="0086FF"/>
            </a:solidFill>
          </p:spPr>
        </p:sp>
      </p:grpSp>
      <p:sp>
        <p:nvSpPr>
          <p:cNvPr name="Freeform 4" id="4"/>
          <p:cNvSpPr/>
          <p:nvPr/>
        </p:nvSpPr>
        <p:spPr>
          <a:xfrm flipH="false" flipV="false" rot="0">
            <a:off x="9713634" y="2897791"/>
            <a:ext cx="7727172" cy="4491419"/>
          </a:xfrm>
          <a:custGeom>
            <a:avLst/>
            <a:gdLst/>
            <a:ahLst/>
            <a:cxnLst/>
            <a:rect r="r" b="b" t="t" l="l"/>
            <a:pathLst>
              <a:path h="4491419" w="7727172">
                <a:moveTo>
                  <a:pt x="0" y="0"/>
                </a:moveTo>
                <a:lnTo>
                  <a:pt x="7727172" y="0"/>
                </a:lnTo>
                <a:lnTo>
                  <a:pt x="7727172" y="4491418"/>
                </a:lnTo>
                <a:lnTo>
                  <a:pt x="0" y="4491418"/>
                </a:lnTo>
                <a:lnTo>
                  <a:pt x="0" y="0"/>
                </a:lnTo>
                <a:close/>
              </a:path>
            </a:pathLst>
          </a:custGeom>
          <a:blipFill>
            <a:blip r:embed="rId2"/>
            <a:stretch>
              <a:fillRect l="0" t="0" r="0" b="0"/>
            </a:stretch>
          </a:blipFill>
        </p:spPr>
      </p:sp>
      <p:sp>
        <p:nvSpPr>
          <p:cNvPr name="TextBox 5" id="5"/>
          <p:cNvSpPr txBox="true"/>
          <p:nvPr/>
        </p:nvSpPr>
        <p:spPr>
          <a:xfrm rot="0">
            <a:off x="736575" y="831766"/>
            <a:ext cx="15889350" cy="809625"/>
          </a:xfrm>
          <a:prstGeom prst="rect">
            <a:avLst/>
          </a:prstGeom>
        </p:spPr>
        <p:txBody>
          <a:bodyPr anchor="t" rtlCol="false" tIns="0" lIns="0" bIns="0" rIns="0">
            <a:spAutoFit/>
          </a:bodyPr>
          <a:lstStyle/>
          <a:p>
            <a:pPr algn="l">
              <a:lnSpc>
                <a:spcPts val="6240"/>
              </a:lnSpc>
            </a:pPr>
            <a:r>
              <a:rPr lang="en-US" sz="5200">
                <a:solidFill>
                  <a:srgbClr val="000000"/>
                </a:solidFill>
                <a:latin typeface="Arimo"/>
                <a:ea typeface="Arimo"/>
                <a:cs typeface="Arimo"/>
                <a:sym typeface="Arimo"/>
              </a:rPr>
              <a:t>What is Platform Engineering</a:t>
            </a:r>
          </a:p>
        </p:txBody>
      </p:sp>
      <p:sp>
        <p:nvSpPr>
          <p:cNvPr name="TextBox 6" id="6"/>
          <p:cNvSpPr txBox="true"/>
          <p:nvPr/>
        </p:nvSpPr>
        <p:spPr>
          <a:xfrm rot="0">
            <a:off x="2465325" y="3441288"/>
            <a:ext cx="1883550" cy="569975"/>
          </a:xfrm>
          <a:prstGeom prst="rect">
            <a:avLst/>
          </a:prstGeom>
        </p:spPr>
        <p:txBody>
          <a:bodyPr anchor="t" rtlCol="false" tIns="0" lIns="0" bIns="0" rIns="0">
            <a:spAutoFit/>
          </a:bodyPr>
          <a:lstStyle/>
          <a:p>
            <a:pPr algn="ctr">
              <a:lnSpc>
                <a:spcPts val="4692"/>
              </a:lnSpc>
            </a:pPr>
            <a:r>
              <a:rPr lang="en-US" b="true" sz="3400">
                <a:solidFill>
                  <a:srgbClr val="FFFFFF"/>
                </a:solidFill>
                <a:latin typeface="Montserrat Bold"/>
                <a:ea typeface="Montserrat Bold"/>
                <a:cs typeface="Montserrat Bold"/>
                <a:sym typeface="Montserrat Bold"/>
              </a:rPr>
              <a:t>DevOps</a:t>
            </a:r>
          </a:p>
        </p:txBody>
      </p:sp>
      <p:sp>
        <p:nvSpPr>
          <p:cNvPr name="TextBox 7" id="7"/>
          <p:cNvSpPr txBox="true"/>
          <p:nvPr/>
        </p:nvSpPr>
        <p:spPr>
          <a:xfrm rot="0">
            <a:off x="13223575" y="3429338"/>
            <a:ext cx="2186550" cy="569975"/>
          </a:xfrm>
          <a:prstGeom prst="rect">
            <a:avLst/>
          </a:prstGeom>
        </p:spPr>
        <p:txBody>
          <a:bodyPr anchor="t" rtlCol="false" tIns="0" lIns="0" bIns="0" rIns="0">
            <a:spAutoFit/>
          </a:bodyPr>
          <a:lstStyle/>
          <a:p>
            <a:pPr algn="ctr">
              <a:lnSpc>
                <a:spcPts val="4692"/>
              </a:lnSpc>
            </a:pPr>
            <a:r>
              <a:rPr lang="en-US" b="true" sz="3400">
                <a:solidFill>
                  <a:srgbClr val="FFFFFF"/>
                </a:solidFill>
                <a:latin typeface="Montserrat Bold"/>
                <a:ea typeface="Montserrat Bold"/>
                <a:cs typeface="Montserrat Bold"/>
                <a:sym typeface="Montserrat Bold"/>
              </a:rPr>
              <a:t>Platform</a:t>
            </a:r>
          </a:p>
        </p:txBody>
      </p:sp>
      <p:sp>
        <p:nvSpPr>
          <p:cNvPr name="TextBox 8" id="8"/>
          <p:cNvSpPr txBox="true"/>
          <p:nvPr/>
        </p:nvSpPr>
        <p:spPr>
          <a:xfrm rot="0">
            <a:off x="479041" y="4086225"/>
            <a:ext cx="8664959" cy="20669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Montserrat"/>
                <a:ea typeface="Montserrat"/>
                <a:cs typeface="Montserrat"/>
                <a:sym typeface="Montserrat"/>
              </a:rPr>
              <a:t>discipline of designing and building toolchains and workflows that enable self-service capabilities for software engineering organizations in the cloud-native era.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8217" y="9258300"/>
            <a:ext cx="18476217" cy="1028700"/>
            <a:chOff x="0" y="0"/>
            <a:chExt cx="4866164" cy="270933"/>
          </a:xfrm>
        </p:grpSpPr>
        <p:sp>
          <p:nvSpPr>
            <p:cNvPr name="Freeform 3" id="3"/>
            <p:cNvSpPr/>
            <p:nvPr/>
          </p:nvSpPr>
          <p:spPr>
            <a:xfrm flipH="false" flipV="false" rot="0">
              <a:off x="0" y="0"/>
              <a:ext cx="4866164" cy="270933"/>
            </a:xfrm>
            <a:custGeom>
              <a:avLst/>
              <a:gdLst/>
              <a:ahLst/>
              <a:cxnLst/>
              <a:rect r="r" b="b" t="t" l="l"/>
              <a:pathLst>
                <a:path h="270933" w="4866164">
                  <a:moveTo>
                    <a:pt x="0" y="0"/>
                  </a:moveTo>
                  <a:lnTo>
                    <a:pt x="4866164" y="0"/>
                  </a:lnTo>
                  <a:lnTo>
                    <a:pt x="4866164" y="270933"/>
                  </a:lnTo>
                  <a:lnTo>
                    <a:pt x="0" y="270933"/>
                  </a:lnTo>
                  <a:close/>
                </a:path>
              </a:pathLst>
            </a:custGeom>
            <a:solidFill>
              <a:srgbClr val="31847D"/>
            </a:solidFill>
            <a:ln cap="sq">
              <a:noFill/>
              <a:prstDash val="solid"/>
              <a:miter/>
            </a:ln>
          </p:spPr>
        </p:sp>
        <p:sp>
          <p:nvSpPr>
            <p:cNvPr name="TextBox 4" id="4"/>
            <p:cNvSpPr txBox="true"/>
            <p:nvPr/>
          </p:nvSpPr>
          <p:spPr>
            <a:xfrm>
              <a:off x="0" y="-38100"/>
              <a:ext cx="4866164" cy="30903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0" y="0"/>
            <a:ext cx="18288000" cy="4707051"/>
            <a:chOff x="0" y="0"/>
            <a:chExt cx="2833290" cy="729245"/>
          </a:xfrm>
        </p:grpSpPr>
        <p:sp>
          <p:nvSpPr>
            <p:cNvPr name="Freeform 6" id="6"/>
            <p:cNvSpPr/>
            <p:nvPr/>
          </p:nvSpPr>
          <p:spPr>
            <a:xfrm flipH="false" flipV="false" rot="0">
              <a:off x="0" y="0"/>
              <a:ext cx="2833290" cy="729245"/>
            </a:xfrm>
            <a:custGeom>
              <a:avLst/>
              <a:gdLst/>
              <a:ahLst/>
              <a:cxnLst/>
              <a:rect r="r" b="b" t="t" l="l"/>
              <a:pathLst>
                <a:path h="729245" w="2833290">
                  <a:moveTo>
                    <a:pt x="0" y="0"/>
                  </a:moveTo>
                  <a:lnTo>
                    <a:pt x="2833290" y="0"/>
                  </a:lnTo>
                  <a:lnTo>
                    <a:pt x="2833290" y="729245"/>
                  </a:lnTo>
                  <a:lnTo>
                    <a:pt x="0" y="729245"/>
                  </a:lnTo>
                  <a:close/>
                </a:path>
              </a:pathLst>
            </a:custGeom>
            <a:blipFill>
              <a:blip r:embed="rId2"/>
              <a:stretch>
                <a:fillRect l="0" t="-59139" r="0" b="-59139"/>
              </a:stretch>
            </a:blipFill>
          </p:spPr>
        </p:sp>
      </p:grpSp>
      <p:grpSp>
        <p:nvGrpSpPr>
          <p:cNvPr name="Group 7" id="7"/>
          <p:cNvGrpSpPr/>
          <p:nvPr/>
        </p:nvGrpSpPr>
        <p:grpSpPr>
          <a:xfrm rot="0">
            <a:off x="3367558" y="3878381"/>
            <a:ext cx="11552885" cy="5105887"/>
            <a:chOff x="0" y="0"/>
            <a:chExt cx="3042735" cy="1344760"/>
          </a:xfrm>
        </p:grpSpPr>
        <p:sp>
          <p:nvSpPr>
            <p:cNvPr name="Freeform 8" id="8"/>
            <p:cNvSpPr/>
            <p:nvPr/>
          </p:nvSpPr>
          <p:spPr>
            <a:xfrm flipH="false" flipV="false" rot="0">
              <a:off x="0" y="0"/>
              <a:ext cx="3042735" cy="1344760"/>
            </a:xfrm>
            <a:custGeom>
              <a:avLst/>
              <a:gdLst/>
              <a:ahLst/>
              <a:cxnLst/>
              <a:rect r="r" b="b" t="t" l="l"/>
              <a:pathLst>
                <a:path h="1344760" w="3042735">
                  <a:moveTo>
                    <a:pt x="0" y="0"/>
                  </a:moveTo>
                  <a:lnTo>
                    <a:pt x="3042735" y="0"/>
                  </a:lnTo>
                  <a:lnTo>
                    <a:pt x="3042735" y="1344760"/>
                  </a:lnTo>
                  <a:lnTo>
                    <a:pt x="0" y="1344760"/>
                  </a:lnTo>
                  <a:close/>
                </a:path>
              </a:pathLst>
            </a:custGeom>
            <a:solidFill>
              <a:srgbClr val="31847D"/>
            </a:solidFill>
            <a:ln cap="sq">
              <a:noFill/>
              <a:prstDash val="solid"/>
              <a:miter/>
            </a:ln>
          </p:spPr>
        </p:sp>
        <p:sp>
          <p:nvSpPr>
            <p:cNvPr name="TextBox 9" id="9"/>
            <p:cNvSpPr txBox="true"/>
            <p:nvPr/>
          </p:nvSpPr>
          <p:spPr>
            <a:xfrm>
              <a:off x="0" y="-38100"/>
              <a:ext cx="3042735" cy="138286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0" id="10"/>
          <p:cNvSpPr txBox="true"/>
          <p:nvPr/>
        </p:nvSpPr>
        <p:spPr>
          <a:xfrm rot="0">
            <a:off x="3802646" y="4336386"/>
            <a:ext cx="10494490" cy="4512339"/>
          </a:xfrm>
          <a:prstGeom prst="rect">
            <a:avLst/>
          </a:prstGeom>
        </p:spPr>
        <p:txBody>
          <a:bodyPr anchor="t" rtlCol="false" tIns="0" lIns="0" bIns="0" rIns="0">
            <a:spAutoFit/>
          </a:bodyPr>
          <a:lstStyle/>
          <a:p>
            <a:pPr algn="l">
              <a:lnSpc>
                <a:spcPts val="3288"/>
              </a:lnSpc>
            </a:pPr>
            <a:r>
              <a:rPr lang="en-US" sz="2348" spc="-46">
                <a:solidFill>
                  <a:srgbClr val="FDFDFD"/>
                </a:solidFill>
                <a:latin typeface="Poppins"/>
                <a:ea typeface="Poppins"/>
                <a:cs typeface="Poppins"/>
                <a:sym typeface="Poppins"/>
              </a:rPr>
              <a:t>Backstage </a:t>
            </a:r>
            <a:r>
              <a:rPr lang="en-US" sz="2348" spc="-46">
                <a:solidFill>
                  <a:srgbClr val="FDFDFD"/>
                </a:solidFill>
                <a:latin typeface="Poppins"/>
                <a:ea typeface="Poppins"/>
                <a:cs typeface="Poppins"/>
                <a:sym typeface="Poppins"/>
              </a:rPr>
              <a:t>is an open source framework for building developer portals. Powered by a centralized software catalog.</a:t>
            </a:r>
          </a:p>
          <a:p>
            <a:pPr algn="l">
              <a:lnSpc>
                <a:spcPts val="3288"/>
              </a:lnSpc>
            </a:pPr>
          </a:p>
          <a:p>
            <a:pPr algn="l">
              <a:lnSpc>
                <a:spcPts val="3288"/>
              </a:lnSpc>
            </a:pPr>
            <a:r>
              <a:rPr lang="en-US" sz="2348" spc="-46">
                <a:solidFill>
                  <a:srgbClr val="FDFDFD"/>
                </a:solidFill>
                <a:latin typeface="Poppins"/>
                <a:ea typeface="Poppins"/>
                <a:cs typeface="Poppins"/>
                <a:sym typeface="Poppins"/>
              </a:rPr>
              <a:t>At its core, It’s a platform for organizing infrastructure, tools, and documentation in a single interface, giving developers full visibility into their environment. It allows teams to focus on building features instead of getting bogged down by infrastructure complexity.</a:t>
            </a:r>
          </a:p>
          <a:p>
            <a:pPr algn="l">
              <a:lnSpc>
                <a:spcPts val="3288"/>
              </a:lnSpc>
            </a:pPr>
          </a:p>
          <a:p>
            <a:pPr algn="l">
              <a:lnSpc>
                <a:spcPts val="3288"/>
              </a:lnSpc>
            </a:pPr>
            <a:r>
              <a:rPr lang="en-US" sz="2348" spc="-46">
                <a:solidFill>
                  <a:srgbClr val="FDFDFD"/>
                </a:solidFill>
                <a:latin typeface="Poppins"/>
                <a:ea typeface="Poppins"/>
                <a:cs typeface="Poppins"/>
                <a:sym typeface="Poppins"/>
              </a:rPr>
              <a:t>Developer portal by Spotify.</a:t>
            </a:r>
          </a:p>
          <a:p>
            <a:pPr algn="l">
              <a:lnSpc>
                <a:spcPts val="3288"/>
              </a:lnSpc>
              <a:spcBef>
                <a:spcPct val="0"/>
              </a:spcBef>
            </a:pPr>
          </a:p>
          <a:p>
            <a:pPr algn="l">
              <a:lnSpc>
                <a:spcPts val="3288"/>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3266830" y="0"/>
            <a:ext cx="5021170" cy="10287000"/>
            <a:chOff x="0" y="0"/>
            <a:chExt cx="1322448" cy="2709333"/>
          </a:xfrm>
        </p:grpSpPr>
        <p:sp>
          <p:nvSpPr>
            <p:cNvPr name="Freeform 3" id="3"/>
            <p:cNvSpPr/>
            <p:nvPr/>
          </p:nvSpPr>
          <p:spPr>
            <a:xfrm flipH="false" flipV="false" rot="0">
              <a:off x="0" y="0"/>
              <a:ext cx="1322448" cy="2709333"/>
            </a:xfrm>
            <a:custGeom>
              <a:avLst/>
              <a:gdLst/>
              <a:ahLst/>
              <a:cxnLst/>
              <a:rect r="r" b="b" t="t" l="l"/>
              <a:pathLst>
                <a:path h="2709333" w="1322448">
                  <a:moveTo>
                    <a:pt x="0" y="0"/>
                  </a:moveTo>
                  <a:lnTo>
                    <a:pt x="1322448" y="0"/>
                  </a:lnTo>
                  <a:lnTo>
                    <a:pt x="1322448" y="2709333"/>
                  </a:lnTo>
                  <a:lnTo>
                    <a:pt x="0" y="2709333"/>
                  </a:lnTo>
                  <a:close/>
                </a:path>
              </a:pathLst>
            </a:custGeom>
            <a:solidFill>
              <a:srgbClr val="31847D"/>
            </a:solidFill>
          </p:spPr>
        </p:sp>
        <p:sp>
          <p:nvSpPr>
            <p:cNvPr name="TextBox 4" id="4"/>
            <p:cNvSpPr txBox="true"/>
            <p:nvPr/>
          </p:nvSpPr>
          <p:spPr>
            <a:xfrm>
              <a:off x="0" y="-38100"/>
              <a:ext cx="1322448" cy="274743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738734" y="833999"/>
            <a:ext cx="7922504" cy="771523"/>
          </a:xfrm>
          <a:prstGeom prst="rect">
            <a:avLst/>
          </a:prstGeom>
        </p:spPr>
        <p:txBody>
          <a:bodyPr anchor="t" rtlCol="false" tIns="0" lIns="0" bIns="0" rIns="0">
            <a:spAutoFit/>
          </a:bodyPr>
          <a:lstStyle/>
          <a:p>
            <a:pPr algn="l" marL="0" indent="0" lvl="0">
              <a:lnSpc>
                <a:spcPts val="6300"/>
              </a:lnSpc>
              <a:spcBef>
                <a:spcPct val="0"/>
              </a:spcBef>
            </a:pPr>
            <a:r>
              <a:rPr lang="en-US" b="true" sz="4500" strike="noStrike" u="none">
                <a:solidFill>
                  <a:srgbClr val="051D40"/>
                </a:solidFill>
                <a:latin typeface="Open Sans Extra Bold"/>
                <a:ea typeface="Open Sans Extra Bold"/>
                <a:cs typeface="Open Sans Extra Bold"/>
                <a:sym typeface="Open Sans Extra Bold"/>
              </a:rPr>
              <a:t>Problems</a:t>
            </a:r>
          </a:p>
        </p:txBody>
      </p:sp>
      <p:grpSp>
        <p:nvGrpSpPr>
          <p:cNvPr name="Group 6" id="6"/>
          <p:cNvGrpSpPr/>
          <p:nvPr/>
        </p:nvGrpSpPr>
        <p:grpSpPr>
          <a:xfrm rot="0">
            <a:off x="-1595820" y="-1782102"/>
            <a:ext cx="3564204" cy="356420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9966307" y="300249"/>
            <a:ext cx="8027935" cy="9598729"/>
            <a:chOff x="0" y="0"/>
            <a:chExt cx="8603361" cy="10286746"/>
          </a:xfrm>
        </p:grpSpPr>
        <p:sp>
          <p:nvSpPr>
            <p:cNvPr name="Freeform 10" id="10"/>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28002" t="0" r="-51461" b="0"/>
              </a:stretch>
            </a:blipFill>
          </p:spPr>
        </p:sp>
      </p:grpSp>
      <p:grpSp>
        <p:nvGrpSpPr>
          <p:cNvPr name="Group 11" id="11"/>
          <p:cNvGrpSpPr/>
          <p:nvPr/>
        </p:nvGrpSpPr>
        <p:grpSpPr>
          <a:xfrm rot="0">
            <a:off x="14700679" y="7074186"/>
            <a:ext cx="5946973" cy="5946973"/>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94175" y="8410948"/>
            <a:ext cx="11402164" cy="711357"/>
          </a:xfrm>
          <a:custGeom>
            <a:avLst/>
            <a:gdLst/>
            <a:ahLst/>
            <a:cxnLst/>
            <a:rect r="r" b="b" t="t" l="l"/>
            <a:pathLst>
              <a:path h="711357" w="11402164">
                <a:moveTo>
                  <a:pt x="0" y="0"/>
                </a:moveTo>
                <a:lnTo>
                  <a:pt x="11402164" y="0"/>
                </a:lnTo>
                <a:lnTo>
                  <a:pt x="11402164" y="711358"/>
                </a:lnTo>
                <a:lnTo>
                  <a:pt x="0" y="711358"/>
                </a:lnTo>
                <a:lnTo>
                  <a:pt x="0" y="0"/>
                </a:lnTo>
                <a:close/>
              </a:path>
            </a:pathLst>
          </a:custGeom>
          <a:blipFill>
            <a:blip r:embed="rId3"/>
            <a:stretch>
              <a:fillRect l="0" t="-216567" r="0" b="0"/>
            </a:stretch>
          </a:blipFill>
        </p:spPr>
      </p:sp>
      <p:grpSp>
        <p:nvGrpSpPr>
          <p:cNvPr name="Group 15" id="15"/>
          <p:cNvGrpSpPr/>
          <p:nvPr/>
        </p:nvGrpSpPr>
        <p:grpSpPr>
          <a:xfrm rot="0">
            <a:off x="1609132" y="2535268"/>
            <a:ext cx="11144204" cy="6723032"/>
            <a:chOff x="0" y="0"/>
            <a:chExt cx="2935099" cy="1770675"/>
          </a:xfrm>
        </p:grpSpPr>
        <p:sp>
          <p:nvSpPr>
            <p:cNvPr name="Freeform 16" id="16"/>
            <p:cNvSpPr/>
            <p:nvPr/>
          </p:nvSpPr>
          <p:spPr>
            <a:xfrm flipH="false" flipV="false" rot="0">
              <a:off x="0" y="0"/>
              <a:ext cx="2935099" cy="1770675"/>
            </a:xfrm>
            <a:custGeom>
              <a:avLst/>
              <a:gdLst/>
              <a:ahLst/>
              <a:cxnLst/>
              <a:rect r="r" b="b" t="t" l="l"/>
              <a:pathLst>
                <a:path h="1770675" w="2935099">
                  <a:moveTo>
                    <a:pt x="9726" y="0"/>
                  </a:moveTo>
                  <a:lnTo>
                    <a:pt x="2925373" y="0"/>
                  </a:lnTo>
                  <a:cubicBezTo>
                    <a:pt x="2927952" y="0"/>
                    <a:pt x="2930426" y="1025"/>
                    <a:pt x="2932250" y="2849"/>
                  </a:cubicBezTo>
                  <a:cubicBezTo>
                    <a:pt x="2934074" y="4673"/>
                    <a:pt x="2935099" y="7146"/>
                    <a:pt x="2935099" y="9726"/>
                  </a:cubicBezTo>
                  <a:lnTo>
                    <a:pt x="2935099" y="1760949"/>
                  </a:lnTo>
                  <a:cubicBezTo>
                    <a:pt x="2935099" y="1763529"/>
                    <a:pt x="2934074" y="1766002"/>
                    <a:pt x="2932250" y="1767826"/>
                  </a:cubicBezTo>
                  <a:cubicBezTo>
                    <a:pt x="2930426" y="1769650"/>
                    <a:pt x="2927952" y="1770675"/>
                    <a:pt x="2925373" y="1770675"/>
                  </a:cubicBezTo>
                  <a:lnTo>
                    <a:pt x="9726" y="1770675"/>
                  </a:lnTo>
                  <a:cubicBezTo>
                    <a:pt x="7146" y="1770675"/>
                    <a:pt x="4673" y="1769650"/>
                    <a:pt x="2849" y="1767826"/>
                  </a:cubicBezTo>
                  <a:cubicBezTo>
                    <a:pt x="1025" y="1766002"/>
                    <a:pt x="0" y="1763529"/>
                    <a:pt x="0" y="1760949"/>
                  </a:cubicBezTo>
                  <a:lnTo>
                    <a:pt x="0" y="9726"/>
                  </a:lnTo>
                  <a:cubicBezTo>
                    <a:pt x="0" y="7146"/>
                    <a:pt x="1025" y="4673"/>
                    <a:pt x="2849" y="2849"/>
                  </a:cubicBezTo>
                  <a:cubicBezTo>
                    <a:pt x="4673" y="1025"/>
                    <a:pt x="7146" y="0"/>
                    <a:pt x="9726" y="0"/>
                  </a:cubicBezTo>
                  <a:close/>
                </a:path>
              </a:pathLst>
            </a:custGeom>
            <a:solidFill>
              <a:srgbClr val="31847D"/>
            </a:solidFill>
          </p:spPr>
        </p:sp>
        <p:sp>
          <p:nvSpPr>
            <p:cNvPr name="TextBox 17" id="17"/>
            <p:cNvSpPr txBox="true"/>
            <p:nvPr/>
          </p:nvSpPr>
          <p:spPr>
            <a:xfrm>
              <a:off x="0" y="-38100"/>
              <a:ext cx="2935099" cy="180877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2320394" y="1994327"/>
            <a:ext cx="2772169" cy="1491902"/>
            <a:chOff x="0" y="0"/>
            <a:chExt cx="1013291" cy="545324"/>
          </a:xfrm>
        </p:grpSpPr>
        <p:sp>
          <p:nvSpPr>
            <p:cNvPr name="Freeform 19" id="19"/>
            <p:cNvSpPr/>
            <p:nvPr/>
          </p:nvSpPr>
          <p:spPr>
            <a:xfrm flipH="false" flipV="false" rot="0">
              <a:off x="0" y="0"/>
              <a:ext cx="1013291" cy="545324"/>
            </a:xfrm>
            <a:custGeom>
              <a:avLst/>
              <a:gdLst/>
              <a:ahLst/>
              <a:cxnLst/>
              <a:rect r="r" b="b" t="t" l="l"/>
              <a:pathLst>
                <a:path h="545324" w="1013291">
                  <a:moveTo>
                    <a:pt x="128466" y="0"/>
                  </a:moveTo>
                  <a:lnTo>
                    <a:pt x="884826" y="0"/>
                  </a:lnTo>
                  <a:cubicBezTo>
                    <a:pt x="918897" y="0"/>
                    <a:pt x="951573" y="13535"/>
                    <a:pt x="975664" y="37627"/>
                  </a:cubicBezTo>
                  <a:cubicBezTo>
                    <a:pt x="999756" y="61719"/>
                    <a:pt x="1013291" y="94394"/>
                    <a:pt x="1013291" y="128466"/>
                  </a:cubicBezTo>
                  <a:lnTo>
                    <a:pt x="1013291" y="416859"/>
                  </a:lnTo>
                  <a:cubicBezTo>
                    <a:pt x="1013291" y="487808"/>
                    <a:pt x="955775" y="545324"/>
                    <a:pt x="884826" y="545324"/>
                  </a:cubicBezTo>
                  <a:lnTo>
                    <a:pt x="128466" y="545324"/>
                  </a:lnTo>
                  <a:cubicBezTo>
                    <a:pt x="57516" y="545324"/>
                    <a:pt x="0" y="487808"/>
                    <a:pt x="0" y="416859"/>
                  </a:cubicBezTo>
                  <a:lnTo>
                    <a:pt x="0" y="128466"/>
                  </a:lnTo>
                  <a:cubicBezTo>
                    <a:pt x="0" y="57516"/>
                    <a:pt x="57516" y="0"/>
                    <a:pt x="128466" y="0"/>
                  </a:cubicBezTo>
                  <a:close/>
                </a:path>
              </a:pathLst>
            </a:custGeom>
            <a:solidFill>
              <a:srgbClr val="80CDC1"/>
            </a:solidFill>
            <a:ln cap="rnd">
              <a:noFill/>
              <a:prstDash val="solid"/>
              <a:round/>
            </a:ln>
          </p:spPr>
        </p:sp>
        <p:sp>
          <p:nvSpPr>
            <p:cNvPr name="TextBox 20" id="20"/>
            <p:cNvSpPr txBox="true"/>
            <p:nvPr/>
          </p:nvSpPr>
          <p:spPr>
            <a:xfrm>
              <a:off x="0" y="-66675"/>
              <a:ext cx="1013291" cy="611999"/>
            </a:xfrm>
            <a:prstGeom prst="rect">
              <a:avLst/>
            </a:prstGeom>
          </p:spPr>
          <p:txBody>
            <a:bodyPr anchor="ctr" rtlCol="false" tIns="0" lIns="0" bIns="0" rIns="0"/>
            <a:lstStyle/>
            <a:p>
              <a:pPr algn="ctr" marL="0" indent="0" lvl="0">
                <a:lnSpc>
                  <a:spcPts val="3480"/>
                </a:lnSpc>
                <a:spcBef>
                  <a:spcPct val="0"/>
                </a:spcBef>
              </a:pPr>
              <a:r>
                <a:rPr lang="en-US" b="true" sz="2486">
                  <a:solidFill>
                    <a:srgbClr val="051D40"/>
                  </a:solidFill>
                  <a:latin typeface="Poppins Bold"/>
                  <a:ea typeface="Poppins Bold"/>
                  <a:cs typeface="Poppins Bold"/>
                  <a:sym typeface="Poppins Bold"/>
                </a:rPr>
                <a:t>Fragmented Tooling Landscape</a:t>
              </a:r>
            </a:p>
          </p:txBody>
        </p:sp>
      </p:grpSp>
      <p:grpSp>
        <p:nvGrpSpPr>
          <p:cNvPr name="Group 21" id="21"/>
          <p:cNvGrpSpPr/>
          <p:nvPr/>
        </p:nvGrpSpPr>
        <p:grpSpPr>
          <a:xfrm rot="0">
            <a:off x="5570384" y="1994327"/>
            <a:ext cx="2772169" cy="1491902"/>
            <a:chOff x="0" y="0"/>
            <a:chExt cx="1013291" cy="545324"/>
          </a:xfrm>
        </p:grpSpPr>
        <p:sp>
          <p:nvSpPr>
            <p:cNvPr name="Freeform 22" id="22"/>
            <p:cNvSpPr/>
            <p:nvPr/>
          </p:nvSpPr>
          <p:spPr>
            <a:xfrm flipH="false" flipV="false" rot="0">
              <a:off x="0" y="0"/>
              <a:ext cx="1013291" cy="545324"/>
            </a:xfrm>
            <a:custGeom>
              <a:avLst/>
              <a:gdLst/>
              <a:ahLst/>
              <a:cxnLst/>
              <a:rect r="r" b="b" t="t" l="l"/>
              <a:pathLst>
                <a:path h="545324" w="1013291">
                  <a:moveTo>
                    <a:pt x="128466" y="0"/>
                  </a:moveTo>
                  <a:lnTo>
                    <a:pt x="884826" y="0"/>
                  </a:lnTo>
                  <a:cubicBezTo>
                    <a:pt x="918897" y="0"/>
                    <a:pt x="951573" y="13535"/>
                    <a:pt x="975664" y="37627"/>
                  </a:cubicBezTo>
                  <a:cubicBezTo>
                    <a:pt x="999756" y="61719"/>
                    <a:pt x="1013291" y="94394"/>
                    <a:pt x="1013291" y="128466"/>
                  </a:cubicBezTo>
                  <a:lnTo>
                    <a:pt x="1013291" y="416859"/>
                  </a:lnTo>
                  <a:cubicBezTo>
                    <a:pt x="1013291" y="487808"/>
                    <a:pt x="955775" y="545324"/>
                    <a:pt x="884826" y="545324"/>
                  </a:cubicBezTo>
                  <a:lnTo>
                    <a:pt x="128466" y="545324"/>
                  </a:lnTo>
                  <a:cubicBezTo>
                    <a:pt x="57516" y="545324"/>
                    <a:pt x="0" y="487808"/>
                    <a:pt x="0" y="416859"/>
                  </a:cubicBezTo>
                  <a:lnTo>
                    <a:pt x="0" y="128466"/>
                  </a:lnTo>
                  <a:cubicBezTo>
                    <a:pt x="0" y="57516"/>
                    <a:pt x="57516" y="0"/>
                    <a:pt x="128466" y="0"/>
                  </a:cubicBezTo>
                  <a:close/>
                </a:path>
              </a:pathLst>
            </a:custGeom>
            <a:solidFill>
              <a:srgbClr val="80CDC1"/>
            </a:solidFill>
            <a:ln cap="rnd">
              <a:noFill/>
              <a:prstDash val="solid"/>
              <a:round/>
            </a:ln>
          </p:spPr>
        </p:sp>
        <p:sp>
          <p:nvSpPr>
            <p:cNvPr name="TextBox 23" id="23"/>
            <p:cNvSpPr txBox="true"/>
            <p:nvPr/>
          </p:nvSpPr>
          <p:spPr>
            <a:xfrm>
              <a:off x="0" y="-66675"/>
              <a:ext cx="1013291" cy="611999"/>
            </a:xfrm>
            <a:prstGeom prst="rect">
              <a:avLst/>
            </a:prstGeom>
          </p:spPr>
          <p:txBody>
            <a:bodyPr anchor="ctr" rtlCol="false" tIns="0" lIns="0" bIns="0" rIns="0"/>
            <a:lstStyle/>
            <a:p>
              <a:pPr algn="ctr" marL="0" indent="0" lvl="0">
                <a:lnSpc>
                  <a:spcPts val="3480"/>
                </a:lnSpc>
                <a:spcBef>
                  <a:spcPct val="0"/>
                </a:spcBef>
              </a:pPr>
              <a:r>
                <a:rPr lang="en-US" b="true" sz="2486">
                  <a:solidFill>
                    <a:srgbClr val="051D40"/>
                  </a:solidFill>
                  <a:latin typeface="Poppins Bold"/>
                  <a:ea typeface="Poppins Bold"/>
                  <a:cs typeface="Poppins Bold"/>
                  <a:sym typeface="Poppins Bold"/>
                </a:rPr>
                <a:t>Lack of Service Ownership and Visibility</a:t>
              </a:r>
            </a:p>
          </p:txBody>
        </p:sp>
      </p:grpSp>
      <p:grpSp>
        <p:nvGrpSpPr>
          <p:cNvPr name="Group 24" id="24"/>
          <p:cNvGrpSpPr/>
          <p:nvPr/>
        </p:nvGrpSpPr>
        <p:grpSpPr>
          <a:xfrm rot="0">
            <a:off x="8818803" y="1994327"/>
            <a:ext cx="3139966" cy="1491902"/>
            <a:chOff x="0" y="0"/>
            <a:chExt cx="1147729" cy="545324"/>
          </a:xfrm>
        </p:grpSpPr>
        <p:sp>
          <p:nvSpPr>
            <p:cNvPr name="Freeform 25" id="25"/>
            <p:cNvSpPr/>
            <p:nvPr/>
          </p:nvSpPr>
          <p:spPr>
            <a:xfrm flipH="false" flipV="false" rot="0">
              <a:off x="0" y="0"/>
              <a:ext cx="1147729" cy="545324"/>
            </a:xfrm>
            <a:custGeom>
              <a:avLst/>
              <a:gdLst/>
              <a:ahLst/>
              <a:cxnLst/>
              <a:rect r="r" b="b" t="t" l="l"/>
              <a:pathLst>
                <a:path h="545324" w="1147729">
                  <a:moveTo>
                    <a:pt x="113418" y="0"/>
                  </a:moveTo>
                  <a:lnTo>
                    <a:pt x="1034311" y="0"/>
                  </a:lnTo>
                  <a:cubicBezTo>
                    <a:pt x="1064391" y="0"/>
                    <a:pt x="1093240" y="11949"/>
                    <a:pt x="1114510" y="33219"/>
                  </a:cubicBezTo>
                  <a:cubicBezTo>
                    <a:pt x="1135780" y="54489"/>
                    <a:pt x="1147729" y="83338"/>
                    <a:pt x="1147729" y="113418"/>
                  </a:cubicBezTo>
                  <a:lnTo>
                    <a:pt x="1147729" y="431906"/>
                  </a:lnTo>
                  <a:cubicBezTo>
                    <a:pt x="1147729" y="494545"/>
                    <a:pt x="1096950" y="545324"/>
                    <a:pt x="1034311" y="545324"/>
                  </a:cubicBezTo>
                  <a:lnTo>
                    <a:pt x="113418" y="545324"/>
                  </a:lnTo>
                  <a:cubicBezTo>
                    <a:pt x="83338" y="545324"/>
                    <a:pt x="54489" y="533375"/>
                    <a:pt x="33219" y="512105"/>
                  </a:cubicBezTo>
                  <a:cubicBezTo>
                    <a:pt x="11949" y="490835"/>
                    <a:pt x="0" y="461987"/>
                    <a:pt x="0" y="431906"/>
                  </a:cubicBezTo>
                  <a:lnTo>
                    <a:pt x="0" y="113418"/>
                  </a:lnTo>
                  <a:cubicBezTo>
                    <a:pt x="0" y="83338"/>
                    <a:pt x="11949" y="54489"/>
                    <a:pt x="33219" y="33219"/>
                  </a:cubicBezTo>
                  <a:cubicBezTo>
                    <a:pt x="54489" y="11949"/>
                    <a:pt x="83338" y="0"/>
                    <a:pt x="113418" y="0"/>
                  </a:cubicBezTo>
                  <a:close/>
                </a:path>
              </a:pathLst>
            </a:custGeom>
            <a:solidFill>
              <a:srgbClr val="80CDC1"/>
            </a:solidFill>
            <a:ln cap="rnd">
              <a:noFill/>
              <a:prstDash val="solid"/>
              <a:round/>
            </a:ln>
          </p:spPr>
        </p:sp>
        <p:sp>
          <p:nvSpPr>
            <p:cNvPr name="TextBox 26" id="26"/>
            <p:cNvSpPr txBox="true"/>
            <p:nvPr/>
          </p:nvSpPr>
          <p:spPr>
            <a:xfrm>
              <a:off x="0" y="-66675"/>
              <a:ext cx="1147729" cy="611999"/>
            </a:xfrm>
            <a:prstGeom prst="rect">
              <a:avLst/>
            </a:prstGeom>
          </p:spPr>
          <p:txBody>
            <a:bodyPr anchor="ctr" rtlCol="false" tIns="0" lIns="0" bIns="0" rIns="0"/>
            <a:lstStyle/>
            <a:p>
              <a:pPr algn="ctr" marL="0" indent="0" lvl="0">
                <a:lnSpc>
                  <a:spcPts val="3480"/>
                </a:lnSpc>
                <a:spcBef>
                  <a:spcPct val="0"/>
                </a:spcBef>
              </a:pPr>
              <a:r>
                <a:rPr lang="en-US" b="true" sz="2486">
                  <a:solidFill>
                    <a:srgbClr val="051D40"/>
                  </a:solidFill>
                  <a:latin typeface="Poppins Bold"/>
                  <a:ea typeface="Poppins Bold"/>
                  <a:cs typeface="Poppins Bold"/>
                  <a:sym typeface="Poppins Bold"/>
                </a:rPr>
                <a:t>Difficulty Tracking Operational Metrics</a:t>
              </a:r>
            </a:p>
          </p:txBody>
        </p:sp>
      </p:grpSp>
      <p:sp>
        <p:nvSpPr>
          <p:cNvPr name="TextBox 27" id="27"/>
          <p:cNvSpPr txBox="true"/>
          <p:nvPr/>
        </p:nvSpPr>
        <p:spPr>
          <a:xfrm rot="0">
            <a:off x="2051726" y="4159703"/>
            <a:ext cx="3309506" cy="4219774"/>
          </a:xfrm>
          <a:prstGeom prst="rect">
            <a:avLst/>
          </a:prstGeom>
        </p:spPr>
        <p:txBody>
          <a:bodyPr anchor="t" rtlCol="false" tIns="0" lIns="0" bIns="0" rIns="0">
            <a:spAutoFit/>
          </a:bodyPr>
          <a:lstStyle/>
          <a:p>
            <a:pPr algn="just" marL="403124" indent="-201562" lvl="1">
              <a:lnSpc>
                <a:spcPts val="2614"/>
              </a:lnSpc>
              <a:spcBef>
                <a:spcPct val="0"/>
              </a:spcBef>
              <a:buFont typeface="Arial"/>
              <a:buChar char="•"/>
            </a:pPr>
            <a:r>
              <a:rPr lang="en-US" sz="1867" spc="-37">
                <a:solidFill>
                  <a:srgbClr val="FDFDFD"/>
                </a:solidFill>
                <a:latin typeface="Poppins"/>
                <a:ea typeface="Poppins"/>
                <a:cs typeface="Poppins"/>
                <a:sym typeface="Poppins"/>
              </a:rPr>
              <a:t>T</a:t>
            </a:r>
            <a:r>
              <a:rPr lang="en-US" sz="1867" spc="-37" strike="noStrike" u="none">
                <a:solidFill>
                  <a:srgbClr val="FDFDFD"/>
                </a:solidFill>
                <a:latin typeface="Poppins"/>
                <a:ea typeface="Poppins"/>
                <a:cs typeface="Poppins"/>
                <a:sym typeface="Poppins"/>
              </a:rPr>
              <a:t>eams often use diverse tools (CI/CD, monitoring, logging, etc.).</a:t>
            </a:r>
          </a:p>
          <a:p>
            <a:pPr algn="just">
              <a:lnSpc>
                <a:spcPts val="2614"/>
              </a:lnSpc>
              <a:spcBef>
                <a:spcPct val="0"/>
              </a:spcBef>
            </a:pPr>
          </a:p>
          <a:p>
            <a:pPr algn="l" marL="403124" indent="-201562" lvl="1">
              <a:lnSpc>
                <a:spcPts val="2614"/>
              </a:lnSpc>
              <a:spcBef>
                <a:spcPct val="0"/>
              </a:spcBef>
              <a:buFont typeface="Arial"/>
              <a:buChar char="•"/>
            </a:pPr>
            <a:r>
              <a:rPr lang="en-US" sz="1867" spc="-37" strike="noStrike" u="none">
                <a:solidFill>
                  <a:srgbClr val="FDFDFD"/>
                </a:solidFill>
                <a:latin typeface="Poppins"/>
                <a:ea typeface="Poppins"/>
                <a:cs typeface="Poppins"/>
                <a:sym typeface="Poppins"/>
              </a:rPr>
              <a:t>Lack of integration between tools leads to inefficiency.</a:t>
            </a:r>
          </a:p>
          <a:p>
            <a:pPr algn="just">
              <a:lnSpc>
                <a:spcPts val="2614"/>
              </a:lnSpc>
              <a:spcBef>
                <a:spcPct val="0"/>
              </a:spcBef>
            </a:pPr>
          </a:p>
          <a:p>
            <a:pPr algn="l" marL="403124" indent="-201562" lvl="1">
              <a:lnSpc>
                <a:spcPts val="2614"/>
              </a:lnSpc>
              <a:spcBef>
                <a:spcPct val="0"/>
              </a:spcBef>
              <a:buFont typeface="Arial"/>
              <a:buChar char="•"/>
            </a:pPr>
            <a:r>
              <a:rPr lang="en-US" sz="1867" spc="-37" strike="noStrike" u="none">
                <a:solidFill>
                  <a:srgbClr val="FDFDFD"/>
                </a:solidFill>
                <a:latin typeface="Poppins"/>
                <a:ea typeface="Poppins"/>
                <a:cs typeface="Poppins"/>
                <a:sym typeface="Poppins"/>
              </a:rPr>
              <a:t>Developers waste time switching between tools and manually managing services.</a:t>
            </a:r>
          </a:p>
          <a:p>
            <a:pPr algn="l" marL="0" indent="0" lvl="0">
              <a:lnSpc>
                <a:spcPts val="2614"/>
              </a:lnSpc>
              <a:spcBef>
                <a:spcPct val="0"/>
              </a:spcBef>
            </a:pPr>
          </a:p>
        </p:txBody>
      </p:sp>
      <p:sp>
        <p:nvSpPr>
          <p:cNvPr name="TextBox 28" id="28"/>
          <p:cNvSpPr txBox="true"/>
          <p:nvPr/>
        </p:nvSpPr>
        <p:spPr>
          <a:xfrm rot="0">
            <a:off x="5570384" y="4159703"/>
            <a:ext cx="3050303" cy="3895924"/>
          </a:xfrm>
          <a:prstGeom prst="rect">
            <a:avLst/>
          </a:prstGeom>
        </p:spPr>
        <p:txBody>
          <a:bodyPr anchor="t" rtlCol="false" tIns="0" lIns="0" bIns="0" rIns="0">
            <a:spAutoFit/>
          </a:bodyPr>
          <a:lstStyle/>
          <a:p>
            <a:pPr algn="l" marL="403124" indent="-201562" lvl="1">
              <a:lnSpc>
                <a:spcPts val="2614"/>
              </a:lnSpc>
              <a:buFont typeface="Arial"/>
              <a:buChar char="•"/>
            </a:pPr>
            <a:r>
              <a:rPr lang="en-US" sz="1867" spc="-37">
                <a:solidFill>
                  <a:srgbClr val="FDFDFD"/>
                </a:solidFill>
                <a:latin typeface="Poppins"/>
                <a:ea typeface="Poppins"/>
                <a:cs typeface="Poppins"/>
                <a:sym typeface="Poppins"/>
              </a:rPr>
              <a:t>Developers often have little insight into the lifecycle or status of their services.</a:t>
            </a:r>
          </a:p>
          <a:p>
            <a:pPr algn="l">
              <a:lnSpc>
                <a:spcPts val="2614"/>
              </a:lnSpc>
            </a:pPr>
          </a:p>
          <a:p>
            <a:pPr algn="l" marL="403124" indent="-201562" lvl="1">
              <a:lnSpc>
                <a:spcPts val="2614"/>
              </a:lnSpc>
              <a:buFont typeface="Arial"/>
              <a:buChar char="•"/>
            </a:pPr>
            <a:r>
              <a:rPr lang="en-US" sz="1867" spc="-37">
                <a:solidFill>
                  <a:srgbClr val="FDFDFD"/>
                </a:solidFill>
                <a:latin typeface="Poppins"/>
                <a:ea typeface="Poppins"/>
                <a:cs typeface="Poppins"/>
                <a:sym typeface="Poppins"/>
              </a:rPr>
              <a:t>Identifying service ownership, dependencies, or documentation is difficult.</a:t>
            </a:r>
          </a:p>
          <a:p>
            <a:pPr algn="l">
              <a:lnSpc>
                <a:spcPts val="2614"/>
              </a:lnSpc>
            </a:pPr>
          </a:p>
          <a:p>
            <a:pPr algn="l" marL="0" indent="0" lvl="0">
              <a:lnSpc>
                <a:spcPts val="2614"/>
              </a:lnSpc>
              <a:spcBef>
                <a:spcPct val="0"/>
              </a:spcBef>
            </a:pPr>
          </a:p>
        </p:txBody>
      </p:sp>
      <p:sp>
        <p:nvSpPr>
          <p:cNvPr name="TextBox 29" id="29"/>
          <p:cNvSpPr txBox="true"/>
          <p:nvPr/>
        </p:nvSpPr>
        <p:spPr>
          <a:xfrm rot="0">
            <a:off x="8863635" y="4159703"/>
            <a:ext cx="3050303" cy="3572074"/>
          </a:xfrm>
          <a:prstGeom prst="rect">
            <a:avLst/>
          </a:prstGeom>
        </p:spPr>
        <p:txBody>
          <a:bodyPr anchor="t" rtlCol="false" tIns="0" lIns="0" bIns="0" rIns="0">
            <a:spAutoFit/>
          </a:bodyPr>
          <a:lstStyle/>
          <a:p>
            <a:pPr algn="l" marL="403124" indent="-201562" lvl="1">
              <a:lnSpc>
                <a:spcPts val="2614"/>
              </a:lnSpc>
              <a:buFont typeface="Arial"/>
              <a:buChar char="•"/>
            </a:pPr>
            <a:r>
              <a:rPr lang="en-US" sz="1867" spc="-37">
                <a:solidFill>
                  <a:srgbClr val="FDFDFD"/>
                </a:solidFill>
                <a:latin typeface="Poppins"/>
                <a:ea typeface="Poppins"/>
                <a:cs typeface="Poppins"/>
                <a:sym typeface="Poppins"/>
              </a:rPr>
              <a:t>Monitoring and managing service health often involves using multiple systems.</a:t>
            </a:r>
          </a:p>
          <a:p>
            <a:pPr algn="l">
              <a:lnSpc>
                <a:spcPts val="2614"/>
              </a:lnSpc>
            </a:pPr>
          </a:p>
          <a:p>
            <a:pPr algn="l" marL="403124" indent="-201562" lvl="1">
              <a:lnSpc>
                <a:spcPts val="2614"/>
              </a:lnSpc>
              <a:buFont typeface="Arial"/>
              <a:buChar char="•"/>
            </a:pPr>
            <a:r>
              <a:rPr lang="en-US" sz="1867" spc="-37">
                <a:solidFill>
                  <a:srgbClr val="FDFDFD"/>
                </a:solidFill>
                <a:latin typeface="Poppins"/>
                <a:ea typeface="Poppins"/>
                <a:cs typeface="Poppins"/>
                <a:sym typeface="Poppins"/>
              </a:rPr>
              <a:t>Developers struggle to track key metrics and operational health across the board.</a:t>
            </a:r>
          </a:p>
          <a:p>
            <a:pPr algn="l" marL="0" indent="0" lvl="0">
              <a:lnSpc>
                <a:spcPts val="2614"/>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8469904" y="5897801"/>
            <a:ext cx="3691678" cy="2048207"/>
          </a:xfrm>
          <a:custGeom>
            <a:avLst/>
            <a:gdLst/>
            <a:ahLst/>
            <a:cxnLst/>
            <a:rect r="r" b="b" t="t" l="l"/>
            <a:pathLst>
              <a:path h="2048207" w="3691678">
                <a:moveTo>
                  <a:pt x="0" y="0"/>
                </a:moveTo>
                <a:lnTo>
                  <a:pt x="3691678" y="0"/>
                </a:lnTo>
                <a:lnTo>
                  <a:pt x="3691678" y="2048207"/>
                </a:lnTo>
                <a:lnTo>
                  <a:pt x="0" y="2048207"/>
                </a:lnTo>
                <a:lnTo>
                  <a:pt x="0" y="0"/>
                </a:lnTo>
                <a:close/>
              </a:path>
            </a:pathLst>
          </a:custGeom>
          <a:blipFill>
            <a:blip r:embed="rId2"/>
            <a:stretch>
              <a:fillRect l="0" t="0" r="0" b="0"/>
            </a:stretch>
          </a:blipFill>
        </p:spPr>
      </p:sp>
      <p:sp>
        <p:nvSpPr>
          <p:cNvPr name="Freeform 3" id="3"/>
          <p:cNvSpPr/>
          <p:nvPr/>
        </p:nvSpPr>
        <p:spPr>
          <a:xfrm flipH="false" flipV="false" rot="0">
            <a:off x="3266378" y="3585420"/>
            <a:ext cx="2114503" cy="1747818"/>
          </a:xfrm>
          <a:custGeom>
            <a:avLst/>
            <a:gdLst/>
            <a:ahLst/>
            <a:cxnLst/>
            <a:rect r="r" b="b" t="t" l="l"/>
            <a:pathLst>
              <a:path h="1747818" w="2114503">
                <a:moveTo>
                  <a:pt x="0" y="0"/>
                </a:moveTo>
                <a:lnTo>
                  <a:pt x="2114503" y="0"/>
                </a:lnTo>
                <a:lnTo>
                  <a:pt x="2114503" y="1747817"/>
                </a:lnTo>
                <a:lnTo>
                  <a:pt x="0" y="1747817"/>
                </a:lnTo>
                <a:lnTo>
                  <a:pt x="0" y="0"/>
                </a:lnTo>
                <a:close/>
              </a:path>
            </a:pathLst>
          </a:custGeom>
          <a:blipFill>
            <a:blip r:embed="rId3"/>
            <a:stretch>
              <a:fillRect l="0" t="-7763" r="0" b="0"/>
            </a:stretch>
          </a:blipFill>
        </p:spPr>
      </p:sp>
      <p:sp>
        <p:nvSpPr>
          <p:cNvPr name="Freeform 4" id="4"/>
          <p:cNvSpPr/>
          <p:nvPr/>
        </p:nvSpPr>
        <p:spPr>
          <a:xfrm flipH="false" flipV="false" rot="0">
            <a:off x="6432058" y="3389399"/>
            <a:ext cx="1818159" cy="1943838"/>
          </a:xfrm>
          <a:custGeom>
            <a:avLst/>
            <a:gdLst/>
            <a:ahLst/>
            <a:cxnLst/>
            <a:rect r="r" b="b" t="t" l="l"/>
            <a:pathLst>
              <a:path h="1943838" w="1818159">
                <a:moveTo>
                  <a:pt x="0" y="0"/>
                </a:moveTo>
                <a:lnTo>
                  <a:pt x="1818159" y="0"/>
                </a:lnTo>
                <a:lnTo>
                  <a:pt x="1818159" y="1943838"/>
                </a:lnTo>
                <a:lnTo>
                  <a:pt x="0" y="1943838"/>
                </a:lnTo>
                <a:lnTo>
                  <a:pt x="0" y="0"/>
                </a:lnTo>
                <a:close/>
              </a:path>
            </a:pathLst>
          </a:custGeom>
          <a:blipFill>
            <a:blip r:embed="rId4"/>
            <a:stretch>
              <a:fillRect l="0" t="0" r="0" b="0"/>
            </a:stretch>
          </a:blipFill>
        </p:spPr>
      </p:sp>
      <p:sp>
        <p:nvSpPr>
          <p:cNvPr name="Freeform 5" id="5"/>
          <p:cNvSpPr/>
          <p:nvPr/>
        </p:nvSpPr>
        <p:spPr>
          <a:xfrm flipH="false" flipV="false" rot="0">
            <a:off x="9685876" y="3585420"/>
            <a:ext cx="2163680" cy="1622760"/>
          </a:xfrm>
          <a:custGeom>
            <a:avLst/>
            <a:gdLst/>
            <a:ahLst/>
            <a:cxnLst/>
            <a:rect r="r" b="b" t="t" l="l"/>
            <a:pathLst>
              <a:path h="1622760" w="2163680">
                <a:moveTo>
                  <a:pt x="0" y="0"/>
                </a:moveTo>
                <a:lnTo>
                  <a:pt x="2163680" y="0"/>
                </a:lnTo>
                <a:lnTo>
                  <a:pt x="2163680" y="1622760"/>
                </a:lnTo>
                <a:lnTo>
                  <a:pt x="0" y="1622760"/>
                </a:lnTo>
                <a:lnTo>
                  <a:pt x="0" y="0"/>
                </a:lnTo>
                <a:close/>
              </a:path>
            </a:pathLst>
          </a:custGeom>
          <a:blipFill>
            <a:blip r:embed="rId5"/>
            <a:stretch>
              <a:fillRect l="0" t="0" r="0" b="0"/>
            </a:stretch>
          </a:blipFill>
        </p:spPr>
      </p:sp>
      <p:sp>
        <p:nvSpPr>
          <p:cNvPr name="Freeform 6" id="6"/>
          <p:cNvSpPr/>
          <p:nvPr/>
        </p:nvSpPr>
        <p:spPr>
          <a:xfrm flipH="false" flipV="false" rot="0">
            <a:off x="5025490" y="5780646"/>
            <a:ext cx="2315648" cy="2282517"/>
          </a:xfrm>
          <a:custGeom>
            <a:avLst/>
            <a:gdLst/>
            <a:ahLst/>
            <a:cxnLst/>
            <a:rect r="r" b="b" t="t" l="l"/>
            <a:pathLst>
              <a:path h="2282517" w="2315648">
                <a:moveTo>
                  <a:pt x="0" y="0"/>
                </a:moveTo>
                <a:lnTo>
                  <a:pt x="2315648" y="0"/>
                </a:lnTo>
                <a:lnTo>
                  <a:pt x="2315648" y="2282517"/>
                </a:lnTo>
                <a:lnTo>
                  <a:pt x="0" y="2282517"/>
                </a:lnTo>
                <a:lnTo>
                  <a:pt x="0" y="0"/>
                </a:lnTo>
                <a:close/>
              </a:path>
            </a:pathLst>
          </a:custGeom>
          <a:blipFill>
            <a:blip r:embed="rId6"/>
            <a:stretch>
              <a:fillRect l="0" t="0" r="0" b="-9529"/>
            </a:stretch>
          </a:blipFill>
        </p:spPr>
      </p:sp>
      <p:sp>
        <p:nvSpPr>
          <p:cNvPr name="Freeform 7" id="7"/>
          <p:cNvSpPr/>
          <p:nvPr/>
        </p:nvSpPr>
        <p:spPr>
          <a:xfrm flipH="false" flipV="false" rot="0">
            <a:off x="12821106" y="3931592"/>
            <a:ext cx="3788716" cy="930415"/>
          </a:xfrm>
          <a:custGeom>
            <a:avLst/>
            <a:gdLst/>
            <a:ahLst/>
            <a:cxnLst/>
            <a:rect r="r" b="b" t="t" l="l"/>
            <a:pathLst>
              <a:path h="930415" w="3788716">
                <a:moveTo>
                  <a:pt x="0" y="0"/>
                </a:moveTo>
                <a:lnTo>
                  <a:pt x="3788716" y="0"/>
                </a:lnTo>
                <a:lnTo>
                  <a:pt x="3788716" y="930415"/>
                </a:lnTo>
                <a:lnTo>
                  <a:pt x="0" y="930415"/>
                </a:lnTo>
                <a:lnTo>
                  <a:pt x="0" y="0"/>
                </a:lnTo>
                <a:close/>
              </a:path>
            </a:pathLst>
          </a:custGeom>
          <a:blipFill>
            <a:blip r:embed="rId7"/>
            <a:stretch>
              <a:fillRect l="0" t="0" r="0" b="0"/>
            </a:stretch>
          </a:blipFill>
        </p:spPr>
      </p:sp>
      <p:sp>
        <p:nvSpPr>
          <p:cNvPr name="TextBox 8" id="8"/>
          <p:cNvSpPr txBox="true"/>
          <p:nvPr/>
        </p:nvSpPr>
        <p:spPr>
          <a:xfrm rot="0">
            <a:off x="2158138" y="1300470"/>
            <a:ext cx="13410271" cy="1043967"/>
          </a:xfrm>
          <a:prstGeom prst="rect">
            <a:avLst/>
          </a:prstGeom>
        </p:spPr>
        <p:txBody>
          <a:bodyPr anchor="t" rtlCol="false" tIns="0" lIns="0" bIns="0" rIns="0">
            <a:spAutoFit/>
          </a:bodyPr>
          <a:lstStyle/>
          <a:p>
            <a:pPr algn="ctr" marL="0" indent="0" lvl="0">
              <a:lnSpc>
                <a:spcPts val="8608"/>
              </a:lnSpc>
              <a:spcBef>
                <a:spcPct val="0"/>
              </a:spcBef>
            </a:pPr>
            <a:r>
              <a:rPr lang="en-US" sz="6148">
                <a:solidFill>
                  <a:srgbClr val="051D40"/>
                </a:solidFill>
                <a:latin typeface="Open Sans Extra Bold"/>
                <a:ea typeface="Open Sans Extra Bold"/>
                <a:cs typeface="Open Sans Extra Bold"/>
                <a:sym typeface="Open Sans Extra Bold"/>
              </a:rPr>
              <a:t>Foundations for Functionality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1847D"/>
        </a:solidFill>
      </p:bgPr>
    </p:bg>
    <p:spTree>
      <p:nvGrpSpPr>
        <p:cNvPr id="1" name=""/>
        <p:cNvGrpSpPr/>
        <p:nvPr/>
      </p:nvGrpSpPr>
      <p:grpSpPr>
        <a:xfrm>
          <a:off x="0" y="0"/>
          <a:ext cx="0" cy="0"/>
          <a:chOff x="0" y="0"/>
          <a:chExt cx="0" cy="0"/>
        </a:xfrm>
      </p:grpSpPr>
      <p:sp>
        <p:nvSpPr>
          <p:cNvPr name="Freeform 2" id="2"/>
          <p:cNvSpPr/>
          <p:nvPr/>
        </p:nvSpPr>
        <p:spPr>
          <a:xfrm flipH="false" flipV="false" rot="0">
            <a:off x="2887406" y="3510688"/>
            <a:ext cx="5841799" cy="1153755"/>
          </a:xfrm>
          <a:custGeom>
            <a:avLst/>
            <a:gdLst/>
            <a:ahLst/>
            <a:cxnLst/>
            <a:rect r="r" b="b" t="t" l="l"/>
            <a:pathLst>
              <a:path h="1153755" w="5841799">
                <a:moveTo>
                  <a:pt x="0" y="0"/>
                </a:moveTo>
                <a:lnTo>
                  <a:pt x="5841800" y="0"/>
                </a:lnTo>
                <a:lnTo>
                  <a:pt x="5841800" y="1153755"/>
                </a:lnTo>
                <a:lnTo>
                  <a:pt x="0" y="1153755"/>
                </a:lnTo>
                <a:lnTo>
                  <a:pt x="0" y="0"/>
                </a:lnTo>
                <a:close/>
              </a:path>
            </a:pathLst>
          </a:custGeom>
          <a:blipFill>
            <a:blip r:embed="rId2"/>
            <a:stretch>
              <a:fillRect l="0" t="0" r="0" b="0"/>
            </a:stretch>
          </a:blipFill>
        </p:spPr>
      </p:sp>
      <p:sp>
        <p:nvSpPr>
          <p:cNvPr name="Freeform 3" id="3"/>
          <p:cNvSpPr/>
          <p:nvPr/>
        </p:nvSpPr>
        <p:spPr>
          <a:xfrm flipH="false" flipV="false" rot="0">
            <a:off x="8876544" y="3510688"/>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grpSp>
        <p:nvGrpSpPr>
          <p:cNvPr name="Group 4" id="4"/>
          <p:cNvGrpSpPr/>
          <p:nvPr/>
        </p:nvGrpSpPr>
        <p:grpSpPr>
          <a:xfrm rot="0">
            <a:off x="8876544" y="1990444"/>
            <a:ext cx="5841799" cy="2279222"/>
            <a:chOff x="0" y="0"/>
            <a:chExt cx="1554321" cy="606430"/>
          </a:xfrm>
        </p:grpSpPr>
        <p:sp>
          <p:nvSpPr>
            <p:cNvPr name="Freeform 5" id="5"/>
            <p:cNvSpPr/>
            <p:nvPr/>
          </p:nvSpPr>
          <p:spPr>
            <a:xfrm flipH="false" flipV="false" rot="0">
              <a:off x="0" y="0"/>
              <a:ext cx="1554321" cy="606430"/>
            </a:xfrm>
            <a:custGeom>
              <a:avLst/>
              <a:gdLst/>
              <a:ahLst/>
              <a:cxnLst/>
              <a:rect r="r" b="b" t="t" l="l"/>
              <a:pathLst>
                <a:path h="606430" w="1554321">
                  <a:moveTo>
                    <a:pt x="58312" y="0"/>
                  </a:moveTo>
                  <a:lnTo>
                    <a:pt x="1496009" y="0"/>
                  </a:lnTo>
                  <a:cubicBezTo>
                    <a:pt x="1511474" y="0"/>
                    <a:pt x="1526306" y="6144"/>
                    <a:pt x="1537241" y="17079"/>
                  </a:cubicBezTo>
                  <a:cubicBezTo>
                    <a:pt x="1548177" y="28015"/>
                    <a:pt x="1554321" y="42846"/>
                    <a:pt x="1554321" y="58312"/>
                  </a:cubicBezTo>
                  <a:lnTo>
                    <a:pt x="1554321" y="548118"/>
                  </a:lnTo>
                  <a:cubicBezTo>
                    <a:pt x="1554321" y="563584"/>
                    <a:pt x="1548177" y="578415"/>
                    <a:pt x="1537241" y="589351"/>
                  </a:cubicBezTo>
                  <a:cubicBezTo>
                    <a:pt x="1526306" y="600286"/>
                    <a:pt x="1511474" y="606430"/>
                    <a:pt x="1496009" y="606430"/>
                  </a:cubicBezTo>
                  <a:lnTo>
                    <a:pt x="58312" y="606430"/>
                  </a:lnTo>
                  <a:cubicBezTo>
                    <a:pt x="42846" y="606430"/>
                    <a:pt x="28015" y="600286"/>
                    <a:pt x="17079" y="589351"/>
                  </a:cubicBezTo>
                  <a:cubicBezTo>
                    <a:pt x="6144" y="578415"/>
                    <a:pt x="0" y="563584"/>
                    <a:pt x="0" y="548118"/>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6" id="6"/>
            <p:cNvSpPr txBox="true"/>
            <p:nvPr/>
          </p:nvSpPr>
          <p:spPr>
            <a:xfrm>
              <a:off x="0" y="-38100"/>
              <a:ext cx="1554321" cy="644530"/>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7" id="7"/>
          <p:cNvGrpSpPr/>
          <p:nvPr/>
        </p:nvGrpSpPr>
        <p:grpSpPr>
          <a:xfrm rot="0">
            <a:off x="2887406" y="1990444"/>
            <a:ext cx="5841799" cy="2279222"/>
            <a:chOff x="0" y="0"/>
            <a:chExt cx="1554321" cy="606430"/>
          </a:xfrm>
        </p:grpSpPr>
        <p:sp>
          <p:nvSpPr>
            <p:cNvPr name="Freeform 8" id="8"/>
            <p:cNvSpPr/>
            <p:nvPr/>
          </p:nvSpPr>
          <p:spPr>
            <a:xfrm flipH="false" flipV="false" rot="0">
              <a:off x="0" y="0"/>
              <a:ext cx="1554321" cy="606430"/>
            </a:xfrm>
            <a:custGeom>
              <a:avLst/>
              <a:gdLst/>
              <a:ahLst/>
              <a:cxnLst/>
              <a:rect r="r" b="b" t="t" l="l"/>
              <a:pathLst>
                <a:path h="606430" w="1554321">
                  <a:moveTo>
                    <a:pt x="58312" y="0"/>
                  </a:moveTo>
                  <a:lnTo>
                    <a:pt x="1496009" y="0"/>
                  </a:lnTo>
                  <a:cubicBezTo>
                    <a:pt x="1511474" y="0"/>
                    <a:pt x="1526306" y="6144"/>
                    <a:pt x="1537241" y="17079"/>
                  </a:cubicBezTo>
                  <a:cubicBezTo>
                    <a:pt x="1548177" y="28015"/>
                    <a:pt x="1554321" y="42846"/>
                    <a:pt x="1554321" y="58312"/>
                  </a:cubicBezTo>
                  <a:lnTo>
                    <a:pt x="1554321" y="548118"/>
                  </a:lnTo>
                  <a:cubicBezTo>
                    <a:pt x="1554321" y="563584"/>
                    <a:pt x="1548177" y="578415"/>
                    <a:pt x="1537241" y="589351"/>
                  </a:cubicBezTo>
                  <a:cubicBezTo>
                    <a:pt x="1526306" y="600286"/>
                    <a:pt x="1511474" y="606430"/>
                    <a:pt x="1496009" y="606430"/>
                  </a:cubicBezTo>
                  <a:lnTo>
                    <a:pt x="58312" y="606430"/>
                  </a:lnTo>
                  <a:cubicBezTo>
                    <a:pt x="42846" y="606430"/>
                    <a:pt x="28015" y="600286"/>
                    <a:pt x="17079" y="589351"/>
                  </a:cubicBezTo>
                  <a:cubicBezTo>
                    <a:pt x="6144" y="578415"/>
                    <a:pt x="0" y="563584"/>
                    <a:pt x="0" y="548118"/>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9" id="9"/>
            <p:cNvSpPr txBox="true"/>
            <p:nvPr/>
          </p:nvSpPr>
          <p:spPr>
            <a:xfrm>
              <a:off x="0" y="-38100"/>
              <a:ext cx="1554321" cy="644530"/>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10" id="10"/>
          <p:cNvGrpSpPr/>
          <p:nvPr/>
        </p:nvGrpSpPr>
        <p:grpSpPr>
          <a:xfrm rot="0">
            <a:off x="-2123887" y="-2346523"/>
            <a:ext cx="4693046" cy="4693046"/>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15374261" y="5442953"/>
            <a:ext cx="4693046" cy="469304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5044420" y="193796"/>
            <a:ext cx="7453950" cy="879901"/>
          </a:xfrm>
          <a:prstGeom prst="rect">
            <a:avLst/>
          </a:prstGeom>
        </p:spPr>
        <p:txBody>
          <a:bodyPr anchor="t" rtlCol="false" tIns="0" lIns="0" bIns="0" rIns="0">
            <a:spAutoFit/>
          </a:bodyPr>
          <a:lstStyle/>
          <a:p>
            <a:pPr algn="ctr" marL="0" indent="0" lvl="0">
              <a:lnSpc>
                <a:spcPts val="7151"/>
              </a:lnSpc>
              <a:spcBef>
                <a:spcPct val="0"/>
              </a:spcBef>
            </a:pPr>
            <a:r>
              <a:rPr lang="en-US" sz="5108">
                <a:solidFill>
                  <a:srgbClr val="051D40"/>
                </a:solidFill>
                <a:latin typeface="Open Sans Extra Bold"/>
                <a:ea typeface="Open Sans Extra Bold"/>
                <a:cs typeface="Open Sans Extra Bold"/>
                <a:sym typeface="Open Sans Extra Bold"/>
              </a:rPr>
              <a:t>Core Components </a:t>
            </a:r>
          </a:p>
        </p:txBody>
      </p:sp>
      <p:sp>
        <p:nvSpPr>
          <p:cNvPr name="TextBox 17" id="17"/>
          <p:cNvSpPr txBox="true"/>
          <p:nvPr/>
        </p:nvSpPr>
        <p:spPr>
          <a:xfrm rot="0">
            <a:off x="3159367" y="2963918"/>
            <a:ext cx="5297877" cy="710383"/>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The app is an instance of a Backstage app that is deployed and tweaked. </a:t>
            </a:r>
          </a:p>
        </p:txBody>
      </p:sp>
      <p:sp>
        <p:nvSpPr>
          <p:cNvPr name="TextBox 18" id="18"/>
          <p:cNvSpPr txBox="true"/>
          <p:nvPr/>
        </p:nvSpPr>
        <p:spPr>
          <a:xfrm rot="0">
            <a:off x="9148504" y="2963918"/>
            <a:ext cx="5297877" cy="710383"/>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Additional functionality to make your Backstage app useful for your company. </a:t>
            </a:r>
          </a:p>
        </p:txBody>
      </p:sp>
      <p:sp>
        <p:nvSpPr>
          <p:cNvPr name="TextBox 19" id="19"/>
          <p:cNvSpPr txBox="true"/>
          <p:nvPr/>
        </p:nvSpPr>
        <p:spPr>
          <a:xfrm rot="0">
            <a:off x="4221942" y="2279039"/>
            <a:ext cx="2877407"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App</a:t>
            </a:r>
          </a:p>
        </p:txBody>
      </p:sp>
      <p:sp>
        <p:nvSpPr>
          <p:cNvPr name="TextBox 20" id="20"/>
          <p:cNvSpPr txBox="true"/>
          <p:nvPr/>
        </p:nvSpPr>
        <p:spPr>
          <a:xfrm rot="0">
            <a:off x="10215106" y="2254313"/>
            <a:ext cx="2877407"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Plugins</a:t>
            </a:r>
          </a:p>
        </p:txBody>
      </p:sp>
      <p:grpSp>
        <p:nvGrpSpPr>
          <p:cNvPr name="Group 21" id="21"/>
          <p:cNvGrpSpPr/>
          <p:nvPr/>
        </p:nvGrpSpPr>
        <p:grpSpPr>
          <a:xfrm rot="0">
            <a:off x="112850" y="4740480"/>
            <a:ext cx="5841799" cy="2279222"/>
            <a:chOff x="0" y="0"/>
            <a:chExt cx="1554321" cy="606430"/>
          </a:xfrm>
        </p:grpSpPr>
        <p:sp>
          <p:nvSpPr>
            <p:cNvPr name="Freeform 22" id="22"/>
            <p:cNvSpPr/>
            <p:nvPr/>
          </p:nvSpPr>
          <p:spPr>
            <a:xfrm flipH="false" flipV="false" rot="0">
              <a:off x="0" y="0"/>
              <a:ext cx="1554321" cy="606430"/>
            </a:xfrm>
            <a:custGeom>
              <a:avLst/>
              <a:gdLst/>
              <a:ahLst/>
              <a:cxnLst/>
              <a:rect r="r" b="b" t="t" l="l"/>
              <a:pathLst>
                <a:path h="606430" w="1554321">
                  <a:moveTo>
                    <a:pt x="58312" y="0"/>
                  </a:moveTo>
                  <a:lnTo>
                    <a:pt x="1496009" y="0"/>
                  </a:lnTo>
                  <a:cubicBezTo>
                    <a:pt x="1511474" y="0"/>
                    <a:pt x="1526306" y="6144"/>
                    <a:pt x="1537241" y="17079"/>
                  </a:cubicBezTo>
                  <a:cubicBezTo>
                    <a:pt x="1548177" y="28015"/>
                    <a:pt x="1554321" y="42846"/>
                    <a:pt x="1554321" y="58312"/>
                  </a:cubicBezTo>
                  <a:lnTo>
                    <a:pt x="1554321" y="548118"/>
                  </a:lnTo>
                  <a:cubicBezTo>
                    <a:pt x="1554321" y="563584"/>
                    <a:pt x="1548177" y="578415"/>
                    <a:pt x="1537241" y="589351"/>
                  </a:cubicBezTo>
                  <a:cubicBezTo>
                    <a:pt x="1526306" y="600286"/>
                    <a:pt x="1511474" y="606430"/>
                    <a:pt x="1496009" y="606430"/>
                  </a:cubicBezTo>
                  <a:lnTo>
                    <a:pt x="58312" y="606430"/>
                  </a:lnTo>
                  <a:cubicBezTo>
                    <a:pt x="42846" y="606430"/>
                    <a:pt x="28015" y="600286"/>
                    <a:pt x="17079" y="589351"/>
                  </a:cubicBezTo>
                  <a:cubicBezTo>
                    <a:pt x="6144" y="578415"/>
                    <a:pt x="0" y="563584"/>
                    <a:pt x="0" y="548118"/>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23" id="23"/>
            <p:cNvSpPr txBox="true"/>
            <p:nvPr/>
          </p:nvSpPr>
          <p:spPr>
            <a:xfrm>
              <a:off x="0" y="-38100"/>
              <a:ext cx="1554321" cy="644530"/>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24" id="24"/>
          <p:cNvSpPr txBox="true"/>
          <p:nvPr/>
        </p:nvSpPr>
        <p:spPr>
          <a:xfrm rot="0">
            <a:off x="1028700" y="4924885"/>
            <a:ext cx="4238499"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Backstage Software Catalog</a:t>
            </a:r>
          </a:p>
        </p:txBody>
      </p:sp>
      <p:sp>
        <p:nvSpPr>
          <p:cNvPr name="TextBox 25" id="25"/>
          <p:cNvSpPr txBox="true"/>
          <p:nvPr/>
        </p:nvSpPr>
        <p:spPr>
          <a:xfrm rot="0">
            <a:off x="384810" y="5524040"/>
            <a:ext cx="5297877" cy="1062808"/>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The central repository in Backstage where all software components and their metadata are stored and managed.</a:t>
            </a:r>
          </a:p>
        </p:txBody>
      </p:sp>
      <p:grpSp>
        <p:nvGrpSpPr>
          <p:cNvPr name="Group 26" id="26"/>
          <p:cNvGrpSpPr/>
          <p:nvPr/>
        </p:nvGrpSpPr>
        <p:grpSpPr>
          <a:xfrm rot="0">
            <a:off x="6224850" y="4740480"/>
            <a:ext cx="5841799" cy="2279222"/>
            <a:chOff x="0" y="0"/>
            <a:chExt cx="1554321" cy="606430"/>
          </a:xfrm>
        </p:grpSpPr>
        <p:sp>
          <p:nvSpPr>
            <p:cNvPr name="Freeform 27" id="27"/>
            <p:cNvSpPr/>
            <p:nvPr/>
          </p:nvSpPr>
          <p:spPr>
            <a:xfrm flipH="false" flipV="false" rot="0">
              <a:off x="0" y="0"/>
              <a:ext cx="1554321" cy="606430"/>
            </a:xfrm>
            <a:custGeom>
              <a:avLst/>
              <a:gdLst/>
              <a:ahLst/>
              <a:cxnLst/>
              <a:rect r="r" b="b" t="t" l="l"/>
              <a:pathLst>
                <a:path h="606430" w="1554321">
                  <a:moveTo>
                    <a:pt x="58312" y="0"/>
                  </a:moveTo>
                  <a:lnTo>
                    <a:pt x="1496009" y="0"/>
                  </a:lnTo>
                  <a:cubicBezTo>
                    <a:pt x="1511474" y="0"/>
                    <a:pt x="1526306" y="6144"/>
                    <a:pt x="1537241" y="17079"/>
                  </a:cubicBezTo>
                  <a:cubicBezTo>
                    <a:pt x="1548177" y="28015"/>
                    <a:pt x="1554321" y="42846"/>
                    <a:pt x="1554321" y="58312"/>
                  </a:cubicBezTo>
                  <a:lnTo>
                    <a:pt x="1554321" y="548118"/>
                  </a:lnTo>
                  <a:cubicBezTo>
                    <a:pt x="1554321" y="563584"/>
                    <a:pt x="1548177" y="578415"/>
                    <a:pt x="1537241" y="589351"/>
                  </a:cubicBezTo>
                  <a:cubicBezTo>
                    <a:pt x="1526306" y="600286"/>
                    <a:pt x="1511474" y="606430"/>
                    <a:pt x="1496009" y="606430"/>
                  </a:cubicBezTo>
                  <a:lnTo>
                    <a:pt x="58312" y="606430"/>
                  </a:lnTo>
                  <a:cubicBezTo>
                    <a:pt x="42846" y="606430"/>
                    <a:pt x="28015" y="600286"/>
                    <a:pt x="17079" y="589351"/>
                  </a:cubicBezTo>
                  <a:cubicBezTo>
                    <a:pt x="6144" y="578415"/>
                    <a:pt x="0" y="563584"/>
                    <a:pt x="0" y="548118"/>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28" id="28"/>
            <p:cNvSpPr txBox="true"/>
            <p:nvPr/>
          </p:nvSpPr>
          <p:spPr>
            <a:xfrm>
              <a:off x="0" y="-38100"/>
              <a:ext cx="1554321" cy="644530"/>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29" id="29"/>
          <p:cNvSpPr txBox="true"/>
          <p:nvPr/>
        </p:nvSpPr>
        <p:spPr>
          <a:xfrm rot="0">
            <a:off x="7556190" y="4924885"/>
            <a:ext cx="2877407"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Entities</a:t>
            </a:r>
          </a:p>
        </p:txBody>
      </p:sp>
      <p:sp>
        <p:nvSpPr>
          <p:cNvPr name="TextBox 30" id="30"/>
          <p:cNvSpPr txBox="true"/>
          <p:nvPr/>
        </p:nvSpPr>
        <p:spPr>
          <a:xfrm rot="0">
            <a:off x="6496811" y="5524040"/>
            <a:ext cx="5297877" cy="1062808"/>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Items within the Catalog that represent software components, such as services, libraries, or data pipelines.</a:t>
            </a:r>
          </a:p>
        </p:txBody>
      </p:sp>
      <p:grpSp>
        <p:nvGrpSpPr>
          <p:cNvPr name="Group 31" id="31"/>
          <p:cNvGrpSpPr/>
          <p:nvPr/>
        </p:nvGrpSpPr>
        <p:grpSpPr>
          <a:xfrm rot="0">
            <a:off x="12206023" y="4740480"/>
            <a:ext cx="5841799" cy="2279222"/>
            <a:chOff x="0" y="0"/>
            <a:chExt cx="1554321" cy="606430"/>
          </a:xfrm>
        </p:grpSpPr>
        <p:sp>
          <p:nvSpPr>
            <p:cNvPr name="Freeform 32" id="32"/>
            <p:cNvSpPr/>
            <p:nvPr/>
          </p:nvSpPr>
          <p:spPr>
            <a:xfrm flipH="false" flipV="false" rot="0">
              <a:off x="0" y="0"/>
              <a:ext cx="1554321" cy="606430"/>
            </a:xfrm>
            <a:custGeom>
              <a:avLst/>
              <a:gdLst/>
              <a:ahLst/>
              <a:cxnLst/>
              <a:rect r="r" b="b" t="t" l="l"/>
              <a:pathLst>
                <a:path h="606430" w="1554321">
                  <a:moveTo>
                    <a:pt x="58312" y="0"/>
                  </a:moveTo>
                  <a:lnTo>
                    <a:pt x="1496009" y="0"/>
                  </a:lnTo>
                  <a:cubicBezTo>
                    <a:pt x="1511474" y="0"/>
                    <a:pt x="1526306" y="6144"/>
                    <a:pt x="1537241" y="17079"/>
                  </a:cubicBezTo>
                  <a:cubicBezTo>
                    <a:pt x="1548177" y="28015"/>
                    <a:pt x="1554321" y="42846"/>
                    <a:pt x="1554321" y="58312"/>
                  </a:cubicBezTo>
                  <a:lnTo>
                    <a:pt x="1554321" y="548118"/>
                  </a:lnTo>
                  <a:cubicBezTo>
                    <a:pt x="1554321" y="563584"/>
                    <a:pt x="1548177" y="578415"/>
                    <a:pt x="1537241" y="589351"/>
                  </a:cubicBezTo>
                  <a:cubicBezTo>
                    <a:pt x="1526306" y="600286"/>
                    <a:pt x="1511474" y="606430"/>
                    <a:pt x="1496009" y="606430"/>
                  </a:cubicBezTo>
                  <a:lnTo>
                    <a:pt x="58312" y="606430"/>
                  </a:lnTo>
                  <a:cubicBezTo>
                    <a:pt x="42846" y="606430"/>
                    <a:pt x="28015" y="600286"/>
                    <a:pt x="17079" y="589351"/>
                  </a:cubicBezTo>
                  <a:cubicBezTo>
                    <a:pt x="6144" y="578415"/>
                    <a:pt x="0" y="563584"/>
                    <a:pt x="0" y="548118"/>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33" id="33"/>
            <p:cNvSpPr txBox="true"/>
            <p:nvPr/>
          </p:nvSpPr>
          <p:spPr>
            <a:xfrm>
              <a:off x="0" y="-38100"/>
              <a:ext cx="1554321" cy="644530"/>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34" id="34"/>
          <p:cNvSpPr txBox="true"/>
          <p:nvPr/>
        </p:nvSpPr>
        <p:spPr>
          <a:xfrm rot="0">
            <a:off x="13461779" y="4924885"/>
            <a:ext cx="2877407"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Scaffolder</a:t>
            </a:r>
          </a:p>
        </p:txBody>
      </p:sp>
      <p:sp>
        <p:nvSpPr>
          <p:cNvPr name="TextBox 35" id="35"/>
          <p:cNvSpPr txBox="true"/>
          <p:nvPr/>
        </p:nvSpPr>
        <p:spPr>
          <a:xfrm rot="0">
            <a:off x="12477983" y="5543090"/>
            <a:ext cx="5297877" cy="1062808"/>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A Backstage plugin that helps generate new projects or components using predefined templates and configuration.</a:t>
            </a:r>
          </a:p>
        </p:txBody>
      </p:sp>
      <p:sp>
        <p:nvSpPr>
          <p:cNvPr name="Freeform 36" id="36"/>
          <p:cNvSpPr/>
          <p:nvPr/>
        </p:nvSpPr>
        <p:spPr>
          <a:xfrm flipH="false" flipV="false" rot="0">
            <a:off x="2683649" y="8925739"/>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sp>
        <p:nvSpPr>
          <p:cNvPr name="Freeform 37" id="37"/>
          <p:cNvSpPr/>
          <p:nvPr/>
        </p:nvSpPr>
        <p:spPr>
          <a:xfrm flipH="false" flipV="false" rot="0">
            <a:off x="8672786" y="8925739"/>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grpSp>
        <p:nvGrpSpPr>
          <p:cNvPr name="Group 38" id="38"/>
          <p:cNvGrpSpPr/>
          <p:nvPr/>
        </p:nvGrpSpPr>
        <p:grpSpPr>
          <a:xfrm rot="0">
            <a:off x="8672786" y="7308777"/>
            <a:ext cx="5841799" cy="2430513"/>
            <a:chOff x="0" y="0"/>
            <a:chExt cx="1554321" cy="646684"/>
          </a:xfrm>
        </p:grpSpPr>
        <p:sp>
          <p:nvSpPr>
            <p:cNvPr name="Freeform 39" id="39"/>
            <p:cNvSpPr/>
            <p:nvPr/>
          </p:nvSpPr>
          <p:spPr>
            <a:xfrm flipH="false" flipV="false" rot="0">
              <a:off x="0" y="0"/>
              <a:ext cx="1554321" cy="646684"/>
            </a:xfrm>
            <a:custGeom>
              <a:avLst/>
              <a:gdLst/>
              <a:ahLst/>
              <a:cxnLst/>
              <a:rect r="r" b="b" t="t" l="l"/>
              <a:pathLst>
                <a:path h="646684" w="1554321">
                  <a:moveTo>
                    <a:pt x="58312" y="0"/>
                  </a:moveTo>
                  <a:lnTo>
                    <a:pt x="1496009" y="0"/>
                  </a:lnTo>
                  <a:cubicBezTo>
                    <a:pt x="1511474" y="0"/>
                    <a:pt x="1526306" y="6144"/>
                    <a:pt x="1537241" y="17079"/>
                  </a:cubicBezTo>
                  <a:cubicBezTo>
                    <a:pt x="1548177" y="28015"/>
                    <a:pt x="1554321" y="42846"/>
                    <a:pt x="1554321" y="58312"/>
                  </a:cubicBezTo>
                  <a:lnTo>
                    <a:pt x="1554321" y="588372"/>
                  </a:lnTo>
                  <a:cubicBezTo>
                    <a:pt x="1554321" y="603837"/>
                    <a:pt x="1548177" y="618669"/>
                    <a:pt x="1537241" y="629605"/>
                  </a:cubicBezTo>
                  <a:cubicBezTo>
                    <a:pt x="1526306" y="640540"/>
                    <a:pt x="1511474" y="646684"/>
                    <a:pt x="1496009" y="646684"/>
                  </a:cubicBezTo>
                  <a:lnTo>
                    <a:pt x="58312" y="646684"/>
                  </a:lnTo>
                  <a:cubicBezTo>
                    <a:pt x="42846" y="646684"/>
                    <a:pt x="28015" y="640540"/>
                    <a:pt x="17079" y="629605"/>
                  </a:cubicBezTo>
                  <a:cubicBezTo>
                    <a:pt x="6144" y="618669"/>
                    <a:pt x="0" y="603837"/>
                    <a:pt x="0" y="588372"/>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40" id="40"/>
            <p:cNvSpPr txBox="true"/>
            <p:nvPr/>
          </p:nvSpPr>
          <p:spPr>
            <a:xfrm>
              <a:off x="0" y="-38100"/>
              <a:ext cx="1554321" cy="684784"/>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41" id="41"/>
          <p:cNvGrpSpPr/>
          <p:nvPr/>
        </p:nvGrpSpPr>
        <p:grpSpPr>
          <a:xfrm rot="0">
            <a:off x="2683649" y="7308777"/>
            <a:ext cx="5841799" cy="2430513"/>
            <a:chOff x="0" y="0"/>
            <a:chExt cx="1554321" cy="646684"/>
          </a:xfrm>
        </p:grpSpPr>
        <p:sp>
          <p:nvSpPr>
            <p:cNvPr name="Freeform 42" id="42"/>
            <p:cNvSpPr/>
            <p:nvPr/>
          </p:nvSpPr>
          <p:spPr>
            <a:xfrm flipH="false" flipV="false" rot="0">
              <a:off x="0" y="0"/>
              <a:ext cx="1554321" cy="646684"/>
            </a:xfrm>
            <a:custGeom>
              <a:avLst/>
              <a:gdLst/>
              <a:ahLst/>
              <a:cxnLst/>
              <a:rect r="r" b="b" t="t" l="l"/>
              <a:pathLst>
                <a:path h="646684" w="1554321">
                  <a:moveTo>
                    <a:pt x="58312" y="0"/>
                  </a:moveTo>
                  <a:lnTo>
                    <a:pt x="1496009" y="0"/>
                  </a:lnTo>
                  <a:cubicBezTo>
                    <a:pt x="1511474" y="0"/>
                    <a:pt x="1526306" y="6144"/>
                    <a:pt x="1537241" y="17079"/>
                  </a:cubicBezTo>
                  <a:cubicBezTo>
                    <a:pt x="1548177" y="28015"/>
                    <a:pt x="1554321" y="42846"/>
                    <a:pt x="1554321" y="58312"/>
                  </a:cubicBezTo>
                  <a:lnTo>
                    <a:pt x="1554321" y="588372"/>
                  </a:lnTo>
                  <a:cubicBezTo>
                    <a:pt x="1554321" y="603837"/>
                    <a:pt x="1548177" y="618669"/>
                    <a:pt x="1537241" y="629605"/>
                  </a:cubicBezTo>
                  <a:cubicBezTo>
                    <a:pt x="1526306" y="640540"/>
                    <a:pt x="1511474" y="646684"/>
                    <a:pt x="1496009" y="646684"/>
                  </a:cubicBezTo>
                  <a:lnTo>
                    <a:pt x="58312" y="646684"/>
                  </a:lnTo>
                  <a:cubicBezTo>
                    <a:pt x="42846" y="646684"/>
                    <a:pt x="28015" y="640540"/>
                    <a:pt x="17079" y="629605"/>
                  </a:cubicBezTo>
                  <a:cubicBezTo>
                    <a:pt x="6144" y="618669"/>
                    <a:pt x="0" y="603837"/>
                    <a:pt x="0" y="588372"/>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43" id="43"/>
            <p:cNvSpPr txBox="true"/>
            <p:nvPr/>
          </p:nvSpPr>
          <p:spPr>
            <a:xfrm>
              <a:off x="0" y="-38100"/>
              <a:ext cx="1554321" cy="684784"/>
            </a:xfrm>
            <a:prstGeom prst="rect">
              <a:avLst/>
            </a:prstGeom>
          </p:spPr>
          <p:txBody>
            <a:bodyPr anchor="ctr" rtlCol="false" tIns="50800" lIns="50800" bIns="50800" rIns="50800"/>
            <a:lstStyle/>
            <a:p>
              <a:pPr algn="ctr">
                <a:lnSpc>
                  <a:spcPts val="2659"/>
                </a:lnSpc>
              </a:pPr>
            </a:p>
            <a:p>
              <a:pPr algn="ctr">
                <a:lnSpc>
                  <a:spcPts val="2659"/>
                </a:lnSpc>
              </a:pPr>
            </a:p>
          </p:txBody>
        </p:sp>
      </p:grpSp>
      <p:sp>
        <p:nvSpPr>
          <p:cNvPr name="TextBox 44" id="44"/>
          <p:cNvSpPr txBox="true"/>
          <p:nvPr/>
        </p:nvSpPr>
        <p:spPr>
          <a:xfrm rot="0">
            <a:off x="2887406" y="8254328"/>
            <a:ext cx="5297877" cy="1062808"/>
          </a:xfrm>
          <a:prstGeom prst="rect">
            <a:avLst/>
          </a:prstGeom>
        </p:spPr>
        <p:txBody>
          <a:bodyPr anchor="t" rtlCol="false" tIns="0" lIns="0" bIns="0" rIns="0">
            <a:spAutoFit/>
          </a:bodyPr>
          <a:lstStyle/>
          <a:p>
            <a:pPr algn="ctr" marL="0" indent="0" lvl="0">
              <a:lnSpc>
                <a:spcPts val="2845"/>
              </a:lnSpc>
              <a:spcBef>
                <a:spcPct val="0"/>
              </a:spcBef>
            </a:pPr>
            <a:r>
              <a:rPr lang="en-US" sz="2032" spc="-40">
                <a:solidFill>
                  <a:srgbClr val="051D40"/>
                </a:solidFill>
                <a:latin typeface="Poppins"/>
                <a:ea typeface="Poppins"/>
                <a:cs typeface="Poppins"/>
                <a:sym typeface="Poppins"/>
              </a:rPr>
              <a:t>It is used for quickly spinning up new projects and standardizing your tooling with your organization’s best practices</a:t>
            </a:r>
          </a:p>
        </p:txBody>
      </p:sp>
      <p:sp>
        <p:nvSpPr>
          <p:cNvPr name="TextBox 45" id="45"/>
          <p:cNvSpPr txBox="true"/>
          <p:nvPr/>
        </p:nvSpPr>
        <p:spPr>
          <a:xfrm rot="0">
            <a:off x="8994893" y="8074766"/>
            <a:ext cx="5384137" cy="1795509"/>
          </a:xfrm>
          <a:prstGeom prst="rect">
            <a:avLst/>
          </a:prstGeom>
        </p:spPr>
        <p:txBody>
          <a:bodyPr anchor="t" rtlCol="false" tIns="0" lIns="0" bIns="0" rIns="0">
            <a:spAutoFit/>
          </a:bodyPr>
          <a:lstStyle/>
          <a:p>
            <a:pPr algn="ctr">
              <a:lnSpc>
                <a:spcPts val="2891"/>
              </a:lnSpc>
              <a:spcBef>
                <a:spcPct val="0"/>
              </a:spcBef>
            </a:pPr>
            <a:r>
              <a:rPr lang="en-US" sz="2065" spc="-41">
                <a:solidFill>
                  <a:srgbClr val="051D40"/>
                </a:solidFill>
                <a:latin typeface="Poppins"/>
                <a:ea typeface="Poppins"/>
                <a:cs typeface="Poppins"/>
                <a:sym typeface="Poppins"/>
              </a:rPr>
              <a:t>It is used f</a:t>
            </a:r>
            <a:r>
              <a:rPr lang="en-US" sz="2065" spc="-41" strike="noStrike" u="none">
                <a:solidFill>
                  <a:srgbClr val="051D40"/>
                </a:solidFill>
                <a:latin typeface="Poppins"/>
                <a:ea typeface="Poppins"/>
                <a:cs typeface="Poppins"/>
                <a:sym typeface="Poppins"/>
              </a:rPr>
              <a:t>or making it easy to create, maintain, find, and use technical documentation, using a "docs like code" approach</a:t>
            </a:r>
          </a:p>
          <a:p>
            <a:pPr algn="ctr" marL="0" indent="0" lvl="0">
              <a:lnSpc>
                <a:spcPts val="2891"/>
              </a:lnSpc>
              <a:spcBef>
                <a:spcPct val="0"/>
              </a:spcBef>
            </a:pPr>
          </a:p>
        </p:txBody>
      </p:sp>
      <p:sp>
        <p:nvSpPr>
          <p:cNvPr name="TextBox 46" id="46"/>
          <p:cNvSpPr txBox="true"/>
          <p:nvPr/>
        </p:nvSpPr>
        <p:spPr>
          <a:xfrm rot="0">
            <a:off x="2887406" y="7598023"/>
            <a:ext cx="5434284"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Backstage software templates</a:t>
            </a:r>
          </a:p>
        </p:txBody>
      </p:sp>
      <p:sp>
        <p:nvSpPr>
          <p:cNvPr name="TextBox 47" id="47"/>
          <p:cNvSpPr txBox="true"/>
          <p:nvPr/>
        </p:nvSpPr>
        <p:spPr>
          <a:xfrm rot="0">
            <a:off x="9993637" y="7570862"/>
            <a:ext cx="3363413" cy="389605"/>
          </a:xfrm>
          <a:prstGeom prst="rect">
            <a:avLst/>
          </a:prstGeom>
        </p:spPr>
        <p:txBody>
          <a:bodyPr anchor="t" rtlCol="false" tIns="0" lIns="0" bIns="0" rIns="0">
            <a:spAutoFit/>
          </a:bodyPr>
          <a:lstStyle/>
          <a:p>
            <a:pPr algn="ctr" marL="0" indent="0" lvl="0">
              <a:lnSpc>
                <a:spcPts val="3200"/>
              </a:lnSpc>
              <a:spcBef>
                <a:spcPct val="0"/>
              </a:spcBef>
            </a:pPr>
            <a:r>
              <a:rPr lang="en-US" sz="2286">
                <a:solidFill>
                  <a:srgbClr val="051D40"/>
                </a:solidFill>
                <a:latin typeface="Open Sans Extra Bold"/>
                <a:ea typeface="Open Sans Extra Bold"/>
                <a:cs typeface="Open Sans Extra Bold"/>
                <a:sym typeface="Open Sans Extra Bold"/>
              </a:rPr>
              <a:t>Backstage TechDocs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90324" y="1283153"/>
            <a:ext cx="7523780" cy="7546156"/>
            <a:chOff x="0" y="0"/>
            <a:chExt cx="2106826" cy="2113092"/>
          </a:xfrm>
        </p:grpSpPr>
        <p:sp>
          <p:nvSpPr>
            <p:cNvPr name="Freeform 3" id="3"/>
            <p:cNvSpPr/>
            <p:nvPr/>
          </p:nvSpPr>
          <p:spPr>
            <a:xfrm flipH="false" flipV="false" rot="0">
              <a:off x="0" y="0"/>
              <a:ext cx="2106826" cy="2113092"/>
            </a:xfrm>
            <a:custGeom>
              <a:avLst/>
              <a:gdLst/>
              <a:ahLst/>
              <a:cxnLst/>
              <a:rect r="r" b="b" t="t" l="l"/>
              <a:pathLst>
                <a:path h="2113092" w="2106826">
                  <a:moveTo>
                    <a:pt x="0" y="0"/>
                  </a:moveTo>
                  <a:lnTo>
                    <a:pt x="2106826" y="0"/>
                  </a:lnTo>
                  <a:lnTo>
                    <a:pt x="2106826" y="2113092"/>
                  </a:lnTo>
                  <a:lnTo>
                    <a:pt x="0" y="2113092"/>
                  </a:lnTo>
                  <a:close/>
                </a:path>
              </a:pathLst>
            </a:custGeom>
            <a:solidFill>
              <a:srgbClr val="31847D">
                <a:alpha val="95686"/>
              </a:srgbClr>
            </a:solidFill>
            <a:ln cap="sq">
              <a:noFill/>
              <a:prstDash val="solid"/>
              <a:miter/>
            </a:ln>
          </p:spPr>
        </p:sp>
        <p:sp>
          <p:nvSpPr>
            <p:cNvPr name="TextBox 4" id="4"/>
            <p:cNvSpPr txBox="true"/>
            <p:nvPr/>
          </p:nvSpPr>
          <p:spPr>
            <a:xfrm>
              <a:off x="0" y="-38100"/>
              <a:ext cx="2106826" cy="215119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390324" y="8829309"/>
            <a:ext cx="7523780" cy="428991"/>
            <a:chOff x="0" y="0"/>
            <a:chExt cx="2106826" cy="120127"/>
          </a:xfrm>
        </p:grpSpPr>
        <p:sp>
          <p:nvSpPr>
            <p:cNvPr name="Freeform 6" id="6"/>
            <p:cNvSpPr/>
            <p:nvPr/>
          </p:nvSpPr>
          <p:spPr>
            <a:xfrm flipH="false" flipV="false" rot="0">
              <a:off x="0" y="0"/>
              <a:ext cx="2106826" cy="120127"/>
            </a:xfrm>
            <a:custGeom>
              <a:avLst/>
              <a:gdLst/>
              <a:ahLst/>
              <a:cxnLst/>
              <a:rect r="r" b="b" t="t" l="l"/>
              <a:pathLst>
                <a:path h="120127" w="2106826">
                  <a:moveTo>
                    <a:pt x="0" y="0"/>
                  </a:moveTo>
                  <a:lnTo>
                    <a:pt x="2106826" y="0"/>
                  </a:lnTo>
                  <a:lnTo>
                    <a:pt x="2106826" y="120127"/>
                  </a:lnTo>
                  <a:lnTo>
                    <a:pt x="0" y="120127"/>
                  </a:lnTo>
                  <a:close/>
                </a:path>
              </a:pathLst>
            </a:custGeom>
            <a:solidFill>
              <a:srgbClr val="80CDC1">
                <a:alpha val="48627"/>
              </a:srgbClr>
            </a:solidFill>
            <a:ln cap="sq">
              <a:noFill/>
              <a:prstDash val="solid"/>
              <a:miter/>
            </a:ln>
          </p:spPr>
        </p:sp>
        <p:sp>
          <p:nvSpPr>
            <p:cNvPr name="TextBox 7" id="7"/>
            <p:cNvSpPr txBox="true"/>
            <p:nvPr/>
          </p:nvSpPr>
          <p:spPr>
            <a:xfrm>
              <a:off x="0" y="-38100"/>
              <a:ext cx="2106826" cy="158227"/>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8" id="8"/>
          <p:cNvGrpSpPr/>
          <p:nvPr/>
        </p:nvGrpSpPr>
        <p:grpSpPr>
          <a:xfrm rot="0">
            <a:off x="15238003" y="8290589"/>
            <a:ext cx="7523780" cy="7523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847D">
                <a:alpha val="95686"/>
              </a:srgbClr>
            </a:solidFill>
            <a:ln cap="sq">
              <a:no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1" id="11"/>
          <p:cNvGrpSpPr/>
          <p:nvPr/>
        </p:nvGrpSpPr>
        <p:grpSpPr>
          <a:xfrm rot="0">
            <a:off x="-3724222" y="-4507687"/>
            <a:ext cx="5924489" cy="5924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847D">
                <a:alpha val="95686"/>
              </a:srgbClr>
            </a:solidFill>
            <a:ln cap="sq">
              <a:no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14" id="14"/>
          <p:cNvSpPr/>
          <p:nvPr/>
        </p:nvSpPr>
        <p:spPr>
          <a:xfrm flipH="false" flipV="false" rot="0">
            <a:off x="8582651" y="1283153"/>
            <a:ext cx="9485530" cy="7007435"/>
          </a:xfrm>
          <a:custGeom>
            <a:avLst/>
            <a:gdLst/>
            <a:ahLst/>
            <a:cxnLst/>
            <a:rect r="r" b="b" t="t" l="l"/>
            <a:pathLst>
              <a:path h="7007435" w="9485530">
                <a:moveTo>
                  <a:pt x="0" y="0"/>
                </a:moveTo>
                <a:lnTo>
                  <a:pt x="9485530" y="0"/>
                </a:lnTo>
                <a:lnTo>
                  <a:pt x="9485530" y="7007436"/>
                </a:lnTo>
                <a:lnTo>
                  <a:pt x="0" y="7007436"/>
                </a:lnTo>
                <a:lnTo>
                  <a:pt x="0" y="0"/>
                </a:lnTo>
                <a:close/>
              </a:path>
            </a:pathLst>
          </a:custGeom>
          <a:blipFill>
            <a:blip r:embed="rId2"/>
            <a:stretch>
              <a:fillRect l="0" t="0" r="0" b="0"/>
            </a:stretch>
          </a:blipFill>
        </p:spPr>
      </p:sp>
      <p:sp>
        <p:nvSpPr>
          <p:cNvPr name="TextBox 15" id="15"/>
          <p:cNvSpPr txBox="true"/>
          <p:nvPr/>
        </p:nvSpPr>
        <p:spPr>
          <a:xfrm rot="0">
            <a:off x="1561891" y="1673977"/>
            <a:ext cx="4958705" cy="971059"/>
          </a:xfrm>
          <a:prstGeom prst="rect">
            <a:avLst/>
          </a:prstGeom>
        </p:spPr>
        <p:txBody>
          <a:bodyPr anchor="t" rtlCol="false" tIns="0" lIns="0" bIns="0" rIns="0">
            <a:spAutoFit/>
          </a:bodyPr>
          <a:lstStyle/>
          <a:p>
            <a:pPr algn="l" marL="0" indent="0" lvl="0">
              <a:lnSpc>
                <a:spcPts val="7902"/>
              </a:lnSpc>
              <a:spcBef>
                <a:spcPct val="0"/>
              </a:spcBef>
            </a:pPr>
            <a:r>
              <a:rPr lang="en-US" sz="5644">
                <a:solidFill>
                  <a:srgbClr val="FFFFFF"/>
                </a:solidFill>
                <a:latin typeface="Open Sans Extra Bold"/>
                <a:ea typeface="Open Sans Extra Bold"/>
                <a:cs typeface="Open Sans Extra Bold"/>
                <a:sym typeface="Open Sans Extra Bold"/>
              </a:rPr>
              <a:t>Architecture </a:t>
            </a:r>
          </a:p>
        </p:txBody>
      </p:sp>
      <p:sp>
        <p:nvSpPr>
          <p:cNvPr name="TextBox 16" id="16"/>
          <p:cNvSpPr txBox="true"/>
          <p:nvPr/>
        </p:nvSpPr>
        <p:spPr>
          <a:xfrm rot="0">
            <a:off x="659509" y="3387832"/>
            <a:ext cx="6985410" cy="2455393"/>
          </a:xfrm>
          <a:prstGeom prst="rect">
            <a:avLst/>
          </a:prstGeom>
        </p:spPr>
        <p:txBody>
          <a:bodyPr anchor="t" rtlCol="false" tIns="0" lIns="0" bIns="0" rIns="0">
            <a:spAutoFit/>
          </a:bodyPr>
          <a:lstStyle/>
          <a:p>
            <a:pPr algn="l" marL="0" indent="0" lvl="0">
              <a:lnSpc>
                <a:spcPts val="3263"/>
              </a:lnSpc>
              <a:spcBef>
                <a:spcPct val="0"/>
              </a:spcBef>
            </a:pPr>
            <a:r>
              <a:rPr lang="en-US" sz="2330" spc="-46">
                <a:solidFill>
                  <a:srgbClr val="FDFDFD"/>
                </a:solidFill>
                <a:latin typeface="Poppins"/>
                <a:ea typeface="Poppins"/>
                <a:cs typeface="Poppins"/>
                <a:sym typeface="Poppins"/>
              </a:rPr>
              <a:t>The</a:t>
            </a:r>
            <a:r>
              <a:rPr lang="en-US" sz="2330" spc="-46" strike="noStrike" u="none">
                <a:solidFill>
                  <a:srgbClr val="FDFDFD"/>
                </a:solidFill>
                <a:latin typeface="Poppins"/>
                <a:ea typeface="Poppins"/>
                <a:cs typeface="Poppins"/>
                <a:sym typeface="Poppins"/>
              </a:rPr>
              <a:t>re are 3 main components in this architecture:</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The core Backstage UI</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The UI plugins and their backing services</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Databases</a:t>
            </a:r>
          </a:p>
          <a:p>
            <a:pPr algn="l" marL="0" indent="0" lvl="0">
              <a:lnSpc>
                <a:spcPts val="3263"/>
              </a:lnSpc>
              <a:spcBef>
                <a:spcPct val="0"/>
              </a:spcBef>
            </a:pPr>
          </a:p>
        </p:txBody>
      </p:sp>
      <p:sp>
        <p:nvSpPr>
          <p:cNvPr name="TextBox 17" id="17"/>
          <p:cNvSpPr txBox="true"/>
          <p:nvPr/>
        </p:nvSpPr>
        <p:spPr>
          <a:xfrm rot="0">
            <a:off x="659509" y="6157551"/>
            <a:ext cx="6325410" cy="2045818"/>
          </a:xfrm>
          <a:prstGeom prst="rect">
            <a:avLst/>
          </a:prstGeom>
        </p:spPr>
        <p:txBody>
          <a:bodyPr anchor="t" rtlCol="false" tIns="0" lIns="0" bIns="0" rIns="0">
            <a:spAutoFit/>
          </a:bodyPr>
          <a:lstStyle/>
          <a:p>
            <a:pPr algn="l" marL="0" indent="0" lvl="0">
              <a:lnSpc>
                <a:spcPts val="3263"/>
              </a:lnSpc>
              <a:spcBef>
                <a:spcPct val="0"/>
              </a:spcBef>
            </a:pPr>
            <a:r>
              <a:rPr lang="en-US" sz="2330" spc="-46">
                <a:solidFill>
                  <a:srgbClr val="FDFDFD"/>
                </a:solidFill>
                <a:latin typeface="Poppins"/>
                <a:ea typeface="Poppins"/>
                <a:cs typeface="Poppins"/>
                <a:sym typeface="Poppins"/>
              </a:rPr>
              <a:t>The Plugins can take three forms</a:t>
            </a:r>
            <a:r>
              <a:rPr lang="en-US" sz="2330" spc="-46" strike="noStrike" u="none">
                <a:solidFill>
                  <a:srgbClr val="FDFDFD"/>
                </a:solidFill>
                <a:latin typeface="Poppins"/>
                <a:ea typeface="Poppins"/>
                <a:cs typeface="Poppins"/>
                <a:sym typeface="Poppins"/>
              </a:rPr>
              <a:t>:</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Standalone Plugins</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Service backend</a:t>
            </a:r>
          </a:p>
          <a:p>
            <a:pPr algn="l" marL="503258" indent="-251629" lvl="1">
              <a:lnSpc>
                <a:spcPts val="3263"/>
              </a:lnSpc>
              <a:spcBef>
                <a:spcPct val="0"/>
              </a:spcBef>
              <a:buAutoNum type="arabicPeriod" startAt="1"/>
            </a:pPr>
            <a:r>
              <a:rPr lang="en-US" sz="2330" spc="-46" strike="noStrike" u="none">
                <a:solidFill>
                  <a:srgbClr val="FDFDFD"/>
                </a:solidFill>
                <a:latin typeface="Poppins"/>
                <a:ea typeface="Poppins"/>
                <a:cs typeface="Poppins"/>
                <a:sym typeface="Poppins"/>
              </a:rPr>
              <a:t>Third-party backend</a:t>
            </a:r>
          </a:p>
          <a:p>
            <a:pPr algn="l" marL="0" indent="0" lvl="0">
              <a:lnSpc>
                <a:spcPts val="3263"/>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DAGQecIB6yM</dc:identifier>
  <dcterms:modified xsi:type="dcterms:W3CDTF">2011-08-01T06:04:30Z</dcterms:modified>
  <cp:revision>1</cp:revision>
  <dc:title>We have developed this (evolving) set of slide templates so Cloud Native Community Groups can work on presentations with collaboration as the primary need… whilst still being more aligned with the new CNCF brand.</dc:title>
</cp:coreProperties>
</file>

<file path=docProps/thumbnail.jpeg>
</file>